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0" r:id="rId4"/>
    <p:sldId id="261" r:id="rId5"/>
    <p:sldId id="267" r:id="rId6"/>
    <p:sldId id="262" r:id="rId7"/>
    <p:sldId id="268" r:id="rId8"/>
    <p:sldId id="270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3" r:id="rId17"/>
    <p:sldId id="274" r:id="rId18"/>
    <p:sldId id="275" r:id="rId19"/>
    <p:sldId id="26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o Stein" initials="JS" lastIdx="6" clrIdx="0">
    <p:extLst>
      <p:ext uri="{19B8F6BF-5375-455C-9EA6-DF929625EA0E}">
        <p15:presenceInfo xmlns:p15="http://schemas.microsoft.com/office/powerpoint/2012/main" userId="428fca8ad0095c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F34"/>
    <a:srgbClr val="1A759E"/>
    <a:srgbClr val="687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19" autoAdjust="0"/>
    <p:restoredTop sz="92549" autoAdjust="0"/>
  </p:normalViewPr>
  <p:slideViewPr>
    <p:cSldViewPr snapToGrid="0">
      <p:cViewPr>
        <p:scale>
          <a:sx n="66" d="100"/>
          <a:sy n="66" d="100"/>
        </p:scale>
        <p:origin x="-216" y="-5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2" d="100"/>
          <a:sy n="42" d="100"/>
        </p:scale>
        <p:origin x="247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lio\Downloads\Equipamentos%20did&#225;ticos%20para%20o%20ensino%20do%20conceito%20de%20Tomografia%20computadorizada%20no%20curso%20de%20Engenharia%20biom&#233;dica%20(resposta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lio\Downloads\Equipamentos%20did&#225;ticos%20para%20o%20ensino%20do%20conceito%20de%20Tomografia%20computadorizada%20no%20curso%20de%20Engenharia%20biom&#233;dica%20(respo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Planilha5!$A$2</c:f>
              <c:strCache>
                <c:ptCount val="1"/>
                <c:pt idx="0">
                  <c:v>Conceitos de TC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iemens Sans" pitchFamily="2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Planilha5!$B$1:$E$1</c:f>
              <c:strCache>
                <c:ptCount val="4"/>
                <c:pt idx="0">
                  <c:v>Excelente</c:v>
                </c:pt>
                <c:pt idx="1">
                  <c:v>Bom</c:v>
                </c:pt>
                <c:pt idx="2">
                  <c:v>Regular</c:v>
                </c:pt>
                <c:pt idx="3">
                  <c:v>Ruim</c:v>
                </c:pt>
              </c:strCache>
            </c:strRef>
          </c:cat>
          <c:val>
            <c:numRef>
              <c:f>Planilha5!$B$2:$E$2</c:f>
              <c:numCache>
                <c:formatCode>0%</c:formatCode>
                <c:ptCount val="4"/>
                <c:pt idx="0">
                  <c:v>0.25</c:v>
                </c:pt>
                <c:pt idx="1">
                  <c:v>0.65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7F-40A6-90D4-564D163B95A8}"/>
            </c:ext>
          </c:extLst>
        </c:ser>
        <c:ser>
          <c:idx val="1"/>
          <c:order val="1"/>
          <c:tx>
            <c:strRef>
              <c:f>Planilha5!$A$3</c:f>
              <c:strCache>
                <c:ptCount val="1"/>
                <c:pt idx="0">
                  <c:v>Recosntrução Tomográfica</c:v>
                </c:pt>
              </c:strCache>
            </c:strRef>
          </c:tx>
          <c:spPr>
            <a:solidFill>
              <a:srgbClr val="EABF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iemens Sans" pitchFamily="2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Planilha5!$B$1:$E$1</c:f>
              <c:strCache>
                <c:ptCount val="4"/>
                <c:pt idx="0">
                  <c:v>Excelente</c:v>
                </c:pt>
                <c:pt idx="1">
                  <c:v>Bom</c:v>
                </c:pt>
                <c:pt idx="2">
                  <c:v>Regular</c:v>
                </c:pt>
                <c:pt idx="3">
                  <c:v>Ruim</c:v>
                </c:pt>
              </c:strCache>
            </c:strRef>
          </c:cat>
          <c:val>
            <c:numRef>
              <c:f>Planilha5!$B$3:$E$3</c:f>
              <c:numCache>
                <c:formatCode>0%</c:formatCode>
                <c:ptCount val="4"/>
                <c:pt idx="0">
                  <c:v>0.05</c:v>
                </c:pt>
                <c:pt idx="1">
                  <c:v>0.35</c:v>
                </c:pt>
                <c:pt idx="2">
                  <c:v>0.5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7F-40A6-90D4-564D163B95A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40685775"/>
        <c:axId val="840673775"/>
      </c:barChart>
      <c:catAx>
        <c:axId val="84068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Siemens Sans" pitchFamily="2" charset="0"/>
                <a:ea typeface="+mn-ea"/>
                <a:cs typeface="+mn-cs"/>
              </a:defRPr>
            </a:pPr>
            <a:endParaRPr lang="pt-BR"/>
          </a:p>
        </c:txPr>
        <c:crossAx val="840673775"/>
        <c:crosses val="autoZero"/>
        <c:auto val="1"/>
        <c:lblAlgn val="ctr"/>
        <c:lblOffset val="100"/>
        <c:noMultiLvlLbl val="0"/>
      </c:catAx>
      <c:valAx>
        <c:axId val="84067377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40685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iemens Sans" pitchFamily="2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iemens Sans" pitchFamily="2" charset="0"/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[Equipamentos didáticos para o ensino do conceito de Tomografia computadorizada no curso de Engenharia biomédica (respostas).xlsx]Planilha7!Tabela dinâmica48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Planilha7!$H$1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65-45DB-9417-1D791BFC9621}"/>
              </c:ext>
            </c:extLst>
          </c:dPt>
          <c:dPt>
            <c:idx val="1"/>
            <c:bubble3D val="0"/>
            <c:spPr>
              <a:solidFill>
                <a:srgbClr val="EABF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65-45DB-9417-1D791BFC96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65-45DB-9417-1D791BFC96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E65-45DB-9417-1D791BFC9621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005B3C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5E65-45DB-9417-1D791BFC96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Planilha7!$G$2:$G$6</c:f>
              <c:strCache>
                <c:ptCount val="4"/>
                <c:pt idx="0">
                  <c:v>Faltam muitos recursos práticos</c:v>
                </c:pt>
                <c:pt idx="1">
                  <c:v>Ótima</c:v>
                </c:pt>
                <c:pt idx="2">
                  <c:v>Suficiente</c:v>
                </c:pt>
                <c:pt idx="3">
                  <c:v>Suficiente, mas faltam recursos práticos</c:v>
                </c:pt>
              </c:strCache>
            </c:strRef>
          </c:cat>
          <c:val>
            <c:numRef>
              <c:f>Planilha7!$H$2:$H$6</c:f>
              <c:numCache>
                <c:formatCode>General</c:formatCode>
                <c:ptCount val="4"/>
                <c:pt idx="0">
                  <c:v>11</c:v>
                </c:pt>
                <c:pt idx="1">
                  <c:v>1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65-45DB-9417-1D791BFC96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81870596083896"/>
          <c:y val="4.3753845544033561E-2"/>
          <c:w val="0.39162823765442617"/>
          <c:h val="0.895330935245317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5T22:57:09.169" idx="1">
    <p:pos x="10" y="10"/>
    <p:text>bom dia a todos, Sou Isabella Stein, hoje vou apresentar o projeto referente ao desenvolvimento de um tomográfo de luz visivel para ensino dos conceitos de TC em salas de aula de Graduação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5T22:59:40.792" idx="2">
    <p:pos x="10" y="10"/>
    <p:text>Em nossa universidade, durante o curso de EBM percebemos uma necessidade de aproximar os estudantes do conceitos teoricos, principamente no contato com tecnicas de equipamentos de grande porte como a TC. Estes equipamentos utilizam radiaçao ionizante e um altissimo custo, o que inviabiliza um contato pratico com as técnicas e conceitos. desta forma diversificar os modelos de aprendizagem pode ser muito util no ensino.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5T23:08:37.664" idx="3">
    <p:pos x="10" y="10"/>
    <p:text>Realizamos uma breve pesquisa com alunos , exalunos e professores de engenharia biomedica da UFABC, obtendo 20 respostas. Notamos que 25% dos entrevistados possuiam algum  nivel de dificuldade em compreende os conceitos de TC. 55% apontaram que faltam recursos que elucidem o tema e 100% dos entrevistados acreditam que um contato pratico dos conceitos levariam a uma melhor compreensao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5T23:13:46.498" idx="4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5T23:14:41.731" idx="5">
    <p:pos x="7129" y="633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5T23:15:24.642" idx="6">
    <p:pos x="10" y="10"/>
    <p:text>uma das prinicpais preocupaçoes deste projeto foi garantir a sua acessibilidade e reprodutibilidade, para isso buscamos utilizar materiais reciclaveis e de facil  obtençao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30EF3-B2DA-440A-8BA1-B8F1C128FDBB}" type="doc">
      <dgm:prSet loTypeId="urn:microsoft.com/office/officeart/2005/8/layout/radial4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16C89D8E-3354-4871-98D1-7586942DDDE4}">
      <dgm:prSet phldrT="[Texto]"/>
      <dgm:spPr/>
      <dgm:t>
        <a:bodyPr/>
        <a:lstStyle/>
        <a:p>
          <a:r>
            <a:rPr lang="pt-BR" b="1" dirty="0"/>
            <a:t>High </a:t>
          </a:r>
          <a:r>
            <a:rPr lang="pt-BR" b="1" dirty="0" err="1"/>
            <a:t>cost</a:t>
          </a:r>
          <a:r>
            <a:rPr lang="pt-BR" b="1" dirty="0"/>
            <a:t> </a:t>
          </a:r>
          <a:r>
            <a:rPr lang="pt-BR" b="1" dirty="0" err="1"/>
            <a:t>equipment</a:t>
          </a:r>
          <a:endParaRPr lang="pt-BR" b="1" dirty="0"/>
        </a:p>
      </dgm:t>
    </dgm:pt>
    <dgm:pt modelId="{A7C294EA-B19E-48F4-BF85-15C64C222280}" type="parTrans" cxnId="{71A144DF-FABC-4AC2-8079-D50976A63097}">
      <dgm:prSet/>
      <dgm:spPr/>
      <dgm:t>
        <a:bodyPr/>
        <a:lstStyle/>
        <a:p>
          <a:endParaRPr lang="pt-BR"/>
        </a:p>
      </dgm:t>
    </dgm:pt>
    <dgm:pt modelId="{2B9773F0-A891-45F2-8C08-F8550D8359E5}" type="sibTrans" cxnId="{71A144DF-FABC-4AC2-8079-D50976A63097}">
      <dgm:prSet/>
      <dgm:spPr/>
      <dgm:t>
        <a:bodyPr/>
        <a:lstStyle/>
        <a:p>
          <a:endParaRPr lang="pt-BR"/>
        </a:p>
      </dgm:t>
    </dgm:pt>
    <dgm:pt modelId="{646CA84E-26CC-4E40-8EF7-3217C9A50BCC}">
      <dgm:prSet phldrT="[Texto]"/>
      <dgm:spPr/>
      <dgm:t>
        <a:bodyPr/>
        <a:lstStyle/>
        <a:p>
          <a:r>
            <a:rPr lang="pt-BR" dirty="0" err="1"/>
            <a:t>Ionizing</a:t>
          </a:r>
          <a:r>
            <a:rPr lang="pt-BR" dirty="0"/>
            <a:t> </a:t>
          </a:r>
          <a:r>
            <a:rPr lang="pt-BR" dirty="0" err="1"/>
            <a:t>radiation</a:t>
          </a:r>
          <a:endParaRPr lang="pt-BR" dirty="0"/>
        </a:p>
      </dgm:t>
    </dgm:pt>
    <dgm:pt modelId="{7711B3A0-C663-43E5-83BF-523F61FA1EEE}" type="sibTrans" cxnId="{363B0497-1BB8-434C-B56E-58CD15BC2BD4}">
      <dgm:prSet/>
      <dgm:spPr/>
      <dgm:t>
        <a:bodyPr/>
        <a:lstStyle/>
        <a:p>
          <a:endParaRPr lang="pt-BR"/>
        </a:p>
      </dgm:t>
    </dgm:pt>
    <dgm:pt modelId="{10EF2E3B-B1C8-4EAB-9A27-0CC4DC80E1F5}" type="parTrans" cxnId="{363B0497-1BB8-434C-B56E-58CD15BC2BD4}">
      <dgm:prSet/>
      <dgm:spPr/>
      <dgm:t>
        <a:bodyPr/>
        <a:lstStyle/>
        <a:p>
          <a:endParaRPr lang="pt-BR"/>
        </a:p>
      </dgm:t>
    </dgm:pt>
    <dgm:pt modelId="{27FD7820-51C7-4DA5-A5CB-146EC6BC2D5C}">
      <dgm:prSet phldrT="[Texto]"/>
      <dgm:spPr/>
      <dgm:t>
        <a:bodyPr/>
        <a:lstStyle/>
        <a:p>
          <a:r>
            <a:rPr lang="pt-BR" dirty="0"/>
            <a:t>Large </a:t>
          </a:r>
          <a:r>
            <a:rPr lang="pt-BR" dirty="0" err="1"/>
            <a:t>size</a:t>
          </a:r>
          <a:endParaRPr lang="pt-BR" dirty="0"/>
        </a:p>
      </dgm:t>
    </dgm:pt>
    <dgm:pt modelId="{84F0B80F-0AE2-4A97-B6C3-4804EE5E04F0}" type="parTrans" cxnId="{230CC860-67B5-4E2C-B994-076EBDA1FF1D}">
      <dgm:prSet/>
      <dgm:spPr/>
      <dgm:t>
        <a:bodyPr/>
        <a:lstStyle/>
        <a:p>
          <a:endParaRPr lang="pt-BR"/>
        </a:p>
      </dgm:t>
    </dgm:pt>
    <dgm:pt modelId="{A66A77E9-C2AE-4BD8-B08B-6B21A03B9FE9}" type="sibTrans" cxnId="{230CC860-67B5-4E2C-B994-076EBDA1FF1D}">
      <dgm:prSet/>
      <dgm:spPr/>
      <dgm:t>
        <a:bodyPr/>
        <a:lstStyle/>
        <a:p>
          <a:endParaRPr lang="pt-BR"/>
        </a:p>
      </dgm:t>
    </dgm:pt>
    <dgm:pt modelId="{15A45960-D8EF-43D8-8326-918C8DEC90EA}">
      <dgm:prSet phldrT="[Texto]"/>
      <dgm:spPr/>
      <dgm:t>
        <a:bodyPr/>
        <a:lstStyle/>
        <a:p>
          <a:r>
            <a:rPr lang="pt-BR" dirty="0" err="1"/>
            <a:t>Raio-x</a:t>
          </a:r>
          <a:r>
            <a:rPr lang="pt-BR" dirty="0"/>
            <a:t>, CT, NM</a:t>
          </a:r>
        </a:p>
      </dgm:t>
    </dgm:pt>
    <dgm:pt modelId="{7E482D48-E672-4854-8051-C0D596BAEF8D}" type="parTrans" cxnId="{08AAA204-D1F5-4E04-BD11-4F6EB5430249}">
      <dgm:prSet/>
      <dgm:spPr/>
      <dgm:t>
        <a:bodyPr/>
        <a:lstStyle/>
        <a:p>
          <a:endParaRPr lang="pt-BR"/>
        </a:p>
      </dgm:t>
    </dgm:pt>
    <dgm:pt modelId="{DF74045E-2EE0-4984-A2EE-D00A04304B11}" type="sibTrans" cxnId="{08AAA204-D1F5-4E04-BD11-4F6EB5430249}">
      <dgm:prSet/>
      <dgm:spPr/>
      <dgm:t>
        <a:bodyPr/>
        <a:lstStyle/>
        <a:p>
          <a:endParaRPr lang="pt-BR"/>
        </a:p>
      </dgm:t>
    </dgm:pt>
    <dgm:pt modelId="{5B90867B-9C2B-47F0-928D-E635ABD1417D}" type="pres">
      <dgm:prSet presAssocID="{E1A30EF3-B2DA-440A-8BA1-B8F1C128FDB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3CAFA09-AE02-4BFD-8D62-2C33CB7C546C}" type="pres">
      <dgm:prSet presAssocID="{16C89D8E-3354-4871-98D1-7586942DDDE4}" presName="centerShape" presStyleLbl="node0" presStyleIdx="0" presStyleCnt="1"/>
      <dgm:spPr/>
    </dgm:pt>
    <dgm:pt modelId="{0E07AC6F-A64F-45EA-9E81-4CD6291B4E6F}" type="pres">
      <dgm:prSet presAssocID="{84F0B80F-0AE2-4A97-B6C3-4804EE5E04F0}" presName="parTrans" presStyleLbl="bgSibTrans2D1" presStyleIdx="0" presStyleCnt="3"/>
      <dgm:spPr/>
    </dgm:pt>
    <dgm:pt modelId="{708BD0D4-76CC-4F8F-95F8-69F7441F57E2}" type="pres">
      <dgm:prSet presAssocID="{27FD7820-51C7-4DA5-A5CB-146EC6BC2D5C}" presName="node" presStyleLbl="node1" presStyleIdx="0" presStyleCnt="3">
        <dgm:presLayoutVars>
          <dgm:bulletEnabled val="1"/>
        </dgm:presLayoutVars>
      </dgm:prSet>
      <dgm:spPr/>
    </dgm:pt>
    <dgm:pt modelId="{735CCAEB-055D-4158-A8B4-0E4FABE402B1}" type="pres">
      <dgm:prSet presAssocID="{10EF2E3B-B1C8-4EAB-9A27-0CC4DC80E1F5}" presName="parTrans" presStyleLbl="bgSibTrans2D1" presStyleIdx="1" presStyleCnt="3"/>
      <dgm:spPr/>
    </dgm:pt>
    <dgm:pt modelId="{C9EABADF-8DAD-42DA-9225-32103F82F80C}" type="pres">
      <dgm:prSet presAssocID="{646CA84E-26CC-4E40-8EF7-3217C9A50BCC}" presName="node" presStyleLbl="node1" presStyleIdx="1" presStyleCnt="3">
        <dgm:presLayoutVars>
          <dgm:bulletEnabled val="1"/>
        </dgm:presLayoutVars>
      </dgm:prSet>
      <dgm:spPr/>
    </dgm:pt>
    <dgm:pt modelId="{42073A86-C90E-47E7-BD6A-6089CCCF409B}" type="pres">
      <dgm:prSet presAssocID="{7E482D48-E672-4854-8051-C0D596BAEF8D}" presName="parTrans" presStyleLbl="bgSibTrans2D1" presStyleIdx="2" presStyleCnt="3"/>
      <dgm:spPr/>
    </dgm:pt>
    <dgm:pt modelId="{2223CA67-4538-4373-891D-D098A1D88B38}" type="pres">
      <dgm:prSet presAssocID="{15A45960-D8EF-43D8-8326-918C8DEC90EA}" presName="node" presStyleLbl="node1" presStyleIdx="2" presStyleCnt="3">
        <dgm:presLayoutVars>
          <dgm:bulletEnabled val="1"/>
        </dgm:presLayoutVars>
      </dgm:prSet>
      <dgm:spPr/>
    </dgm:pt>
  </dgm:ptLst>
  <dgm:cxnLst>
    <dgm:cxn modelId="{7F574502-098B-40F6-9D79-9EBB02FECF22}" type="presOf" srcId="{10EF2E3B-B1C8-4EAB-9A27-0CC4DC80E1F5}" destId="{735CCAEB-055D-4158-A8B4-0E4FABE402B1}" srcOrd="0" destOrd="0" presId="urn:microsoft.com/office/officeart/2005/8/layout/radial4"/>
    <dgm:cxn modelId="{08AAA204-D1F5-4E04-BD11-4F6EB5430249}" srcId="{16C89D8E-3354-4871-98D1-7586942DDDE4}" destId="{15A45960-D8EF-43D8-8326-918C8DEC90EA}" srcOrd="2" destOrd="0" parTransId="{7E482D48-E672-4854-8051-C0D596BAEF8D}" sibTransId="{DF74045E-2EE0-4984-A2EE-D00A04304B11}"/>
    <dgm:cxn modelId="{82F19018-AEE5-4454-89DB-2031594A33E2}" type="presOf" srcId="{84F0B80F-0AE2-4A97-B6C3-4804EE5E04F0}" destId="{0E07AC6F-A64F-45EA-9E81-4CD6291B4E6F}" srcOrd="0" destOrd="0" presId="urn:microsoft.com/office/officeart/2005/8/layout/radial4"/>
    <dgm:cxn modelId="{80CB161B-03D7-463F-A317-6D31A351DD1D}" type="presOf" srcId="{27FD7820-51C7-4DA5-A5CB-146EC6BC2D5C}" destId="{708BD0D4-76CC-4F8F-95F8-69F7441F57E2}" srcOrd="0" destOrd="0" presId="urn:microsoft.com/office/officeart/2005/8/layout/radial4"/>
    <dgm:cxn modelId="{73EE0B40-A7B5-476C-AD4C-FDAC1338EC59}" type="presOf" srcId="{E1A30EF3-B2DA-440A-8BA1-B8F1C128FDBB}" destId="{5B90867B-9C2B-47F0-928D-E635ABD1417D}" srcOrd="0" destOrd="0" presId="urn:microsoft.com/office/officeart/2005/8/layout/radial4"/>
    <dgm:cxn modelId="{230CC860-67B5-4E2C-B994-076EBDA1FF1D}" srcId="{16C89D8E-3354-4871-98D1-7586942DDDE4}" destId="{27FD7820-51C7-4DA5-A5CB-146EC6BC2D5C}" srcOrd="0" destOrd="0" parTransId="{84F0B80F-0AE2-4A97-B6C3-4804EE5E04F0}" sibTransId="{A66A77E9-C2AE-4BD8-B08B-6B21A03B9FE9}"/>
    <dgm:cxn modelId="{54CA5657-44C2-4047-A623-50563CBE3DFF}" type="presOf" srcId="{646CA84E-26CC-4E40-8EF7-3217C9A50BCC}" destId="{C9EABADF-8DAD-42DA-9225-32103F82F80C}" srcOrd="0" destOrd="0" presId="urn:microsoft.com/office/officeart/2005/8/layout/radial4"/>
    <dgm:cxn modelId="{363B0497-1BB8-434C-B56E-58CD15BC2BD4}" srcId="{16C89D8E-3354-4871-98D1-7586942DDDE4}" destId="{646CA84E-26CC-4E40-8EF7-3217C9A50BCC}" srcOrd="1" destOrd="0" parTransId="{10EF2E3B-B1C8-4EAB-9A27-0CC4DC80E1F5}" sibTransId="{7711B3A0-C663-43E5-83BF-523F61FA1EEE}"/>
    <dgm:cxn modelId="{354334D2-CBD0-43E9-8AFE-1CD9BEDF2301}" type="presOf" srcId="{15A45960-D8EF-43D8-8326-918C8DEC90EA}" destId="{2223CA67-4538-4373-891D-D098A1D88B38}" srcOrd="0" destOrd="0" presId="urn:microsoft.com/office/officeart/2005/8/layout/radial4"/>
    <dgm:cxn modelId="{40A24EDA-3538-4385-9A20-5E4F3DA5ADD0}" type="presOf" srcId="{16C89D8E-3354-4871-98D1-7586942DDDE4}" destId="{C3CAFA09-AE02-4BFD-8D62-2C33CB7C546C}" srcOrd="0" destOrd="0" presId="urn:microsoft.com/office/officeart/2005/8/layout/radial4"/>
    <dgm:cxn modelId="{71A144DF-FABC-4AC2-8079-D50976A63097}" srcId="{E1A30EF3-B2DA-440A-8BA1-B8F1C128FDBB}" destId="{16C89D8E-3354-4871-98D1-7586942DDDE4}" srcOrd="0" destOrd="0" parTransId="{A7C294EA-B19E-48F4-BF85-15C64C222280}" sibTransId="{2B9773F0-A891-45F2-8C08-F8550D8359E5}"/>
    <dgm:cxn modelId="{DA0F9AEF-F9FA-4327-B51C-5AE074A34ECE}" type="presOf" srcId="{7E482D48-E672-4854-8051-C0D596BAEF8D}" destId="{42073A86-C90E-47E7-BD6A-6089CCCF409B}" srcOrd="0" destOrd="0" presId="urn:microsoft.com/office/officeart/2005/8/layout/radial4"/>
    <dgm:cxn modelId="{F63342DB-172B-4DA1-8EB3-ABCE1870ECF5}" type="presParOf" srcId="{5B90867B-9C2B-47F0-928D-E635ABD1417D}" destId="{C3CAFA09-AE02-4BFD-8D62-2C33CB7C546C}" srcOrd="0" destOrd="0" presId="urn:microsoft.com/office/officeart/2005/8/layout/radial4"/>
    <dgm:cxn modelId="{DD194A51-174A-44BD-A8BC-B7E41806425F}" type="presParOf" srcId="{5B90867B-9C2B-47F0-928D-E635ABD1417D}" destId="{0E07AC6F-A64F-45EA-9E81-4CD6291B4E6F}" srcOrd="1" destOrd="0" presId="urn:microsoft.com/office/officeart/2005/8/layout/radial4"/>
    <dgm:cxn modelId="{CA98CFD8-06EF-4D9A-A801-93EA07782B54}" type="presParOf" srcId="{5B90867B-9C2B-47F0-928D-E635ABD1417D}" destId="{708BD0D4-76CC-4F8F-95F8-69F7441F57E2}" srcOrd="2" destOrd="0" presId="urn:microsoft.com/office/officeart/2005/8/layout/radial4"/>
    <dgm:cxn modelId="{6D5A5D22-EB9F-4DC1-BC01-241304EA9D16}" type="presParOf" srcId="{5B90867B-9C2B-47F0-928D-E635ABD1417D}" destId="{735CCAEB-055D-4158-A8B4-0E4FABE402B1}" srcOrd="3" destOrd="0" presId="urn:microsoft.com/office/officeart/2005/8/layout/radial4"/>
    <dgm:cxn modelId="{B59E2034-23B1-4E9E-8D0E-0A32E458D0B6}" type="presParOf" srcId="{5B90867B-9C2B-47F0-928D-E635ABD1417D}" destId="{C9EABADF-8DAD-42DA-9225-32103F82F80C}" srcOrd="4" destOrd="0" presId="urn:microsoft.com/office/officeart/2005/8/layout/radial4"/>
    <dgm:cxn modelId="{DE517BF5-E68E-4AEF-AF2B-9A3F68C51E30}" type="presParOf" srcId="{5B90867B-9C2B-47F0-928D-E635ABD1417D}" destId="{42073A86-C90E-47E7-BD6A-6089CCCF409B}" srcOrd="5" destOrd="0" presId="urn:microsoft.com/office/officeart/2005/8/layout/radial4"/>
    <dgm:cxn modelId="{7501C3C5-6207-4350-83AC-98B25AA94BF6}" type="presParOf" srcId="{5B90867B-9C2B-47F0-928D-E635ABD1417D}" destId="{2223CA67-4538-4373-891D-D098A1D88B38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AFA09-AE02-4BFD-8D62-2C33CB7C546C}">
      <dsp:nvSpPr>
        <dsp:cNvPr id="0" name=""/>
        <dsp:cNvSpPr/>
      </dsp:nvSpPr>
      <dsp:spPr>
        <a:xfrm>
          <a:off x="1682168" y="1892156"/>
          <a:ext cx="1393011" cy="13930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/>
            <a:t>High </a:t>
          </a:r>
          <a:r>
            <a:rPr lang="pt-BR" sz="1500" b="1" kern="1200" dirty="0" err="1"/>
            <a:t>cost</a:t>
          </a:r>
          <a:r>
            <a:rPr lang="pt-BR" sz="1500" b="1" kern="1200" dirty="0"/>
            <a:t> </a:t>
          </a:r>
          <a:r>
            <a:rPr lang="pt-BR" sz="1500" b="1" kern="1200" dirty="0" err="1"/>
            <a:t>equipment</a:t>
          </a:r>
          <a:endParaRPr lang="pt-BR" sz="1500" b="1" kern="1200" dirty="0"/>
        </a:p>
      </dsp:txBody>
      <dsp:txXfrm>
        <a:off x="1886170" y="2096158"/>
        <a:ext cx="985007" cy="985007"/>
      </dsp:txXfrm>
    </dsp:sp>
    <dsp:sp modelId="{0E07AC6F-A64F-45EA-9E81-4CD6291B4E6F}">
      <dsp:nvSpPr>
        <dsp:cNvPr id="0" name=""/>
        <dsp:cNvSpPr/>
      </dsp:nvSpPr>
      <dsp:spPr>
        <a:xfrm rot="12900000">
          <a:off x="576453" y="1578700"/>
          <a:ext cx="1286680" cy="397008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BD0D4-76CC-4F8F-95F8-69F7441F57E2}">
      <dsp:nvSpPr>
        <dsp:cNvPr id="0" name=""/>
        <dsp:cNvSpPr/>
      </dsp:nvSpPr>
      <dsp:spPr>
        <a:xfrm>
          <a:off x="31120" y="878855"/>
          <a:ext cx="1323360" cy="10586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Large </a:t>
          </a:r>
          <a:r>
            <a:rPr lang="pt-BR" sz="2400" kern="1200" dirty="0" err="1"/>
            <a:t>size</a:t>
          </a:r>
          <a:endParaRPr lang="pt-BR" sz="2400" kern="1200" dirty="0"/>
        </a:p>
      </dsp:txBody>
      <dsp:txXfrm>
        <a:off x="62128" y="909863"/>
        <a:ext cx="1261344" cy="996672"/>
      </dsp:txXfrm>
    </dsp:sp>
    <dsp:sp modelId="{735CCAEB-055D-4158-A8B4-0E4FABE402B1}">
      <dsp:nvSpPr>
        <dsp:cNvPr id="0" name=""/>
        <dsp:cNvSpPr/>
      </dsp:nvSpPr>
      <dsp:spPr>
        <a:xfrm rot="16200000">
          <a:off x="1735334" y="975425"/>
          <a:ext cx="1286680" cy="397008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ABADF-8DAD-42DA-9225-32103F82F80C}">
      <dsp:nvSpPr>
        <dsp:cNvPr id="0" name=""/>
        <dsp:cNvSpPr/>
      </dsp:nvSpPr>
      <dsp:spPr>
        <a:xfrm>
          <a:off x="1716994" y="1245"/>
          <a:ext cx="1323360" cy="1058688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 err="1"/>
            <a:t>Ionizing</a:t>
          </a:r>
          <a:r>
            <a:rPr lang="pt-BR" sz="2400" kern="1200" dirty="0"/>
            <a:t> </a:t>
          </a:r>
          <a:r>
            <a:rPr lang="pt-BR" sz="2400" kern="1200" dirty="0" err="1"/>
            <a:t>radiation</a:t>
          </a:r>
          <a:endParaRPr lang="pt-BR" sz="2400" kern="1200" dirty="0"/>
        </a:p>
      </dsp:txBody>
      <dsp:txXfrm>
        <a:off x="1748002" y="32253"/>
        <a:ext cx="1261344" cy="996672"/>
      </dsp:txXfrm>
    </dsp:sp>
    <dsp:sp modelId="{42073A86-C90E-47E7-BD6A-6089CCCF409B}">
      <dsp:nvSpPr>
        <dsp:cNvPr id="0" name=""/>
        <dsp:cNvSpPr/>
      </dsp:nvSpPr>
      <dsp:spPr>
        <a:xfrm rot="19500000">
          <a:off x="2894214" y="1578700"/>
          <a:ext cx="1286680" cy="397008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3CA67-4538-4373-891D-D098A1D88B38}">
      <dsp:nvSpPr>
        <dsp:cNvPr id="0" name=""/>
        <dsp:cNvSpPr/>
      </dsp:nvSpPr>
      <dsp:spPr>
        <a:xfrm>
          <a:off x="3402867" y="878855"/>
          <a:ext cx="1323360" cy="1058688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 err="1"/>
            <a:t>Raio-x</a:t>
          </a:r>
          <a:r>
            <a:rPr lang="pt-BR" sz="2400" kern="1200" dirty="0"/>
            <a:t>, CT, NM</a:t>
          </a:r>
        </a:p>
      </dsp:txBody>
      <dsp:txXfrm>
        <a:off x="3433875" y="909863"/>
        <a:ext cx="1261344" cy="996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9CF1D-395A-4668-A450-D5BB61B3F5F7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E8713-6C3C-4763-B16D-CFA7513FDF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06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E8713-6C3C-4763-B16D-CFA7513FDFD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24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9958F-B0B8-11B7-054C-84214192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8B1F29-EA98-CB90-58DB-9441F303F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427F6B-9EA8-CBAA-F47F-4AC5D0E3C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D2BDF8-DF9D-D952-361E-C5AA018D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B337BA-4C68-BA1A-1F2B-CE87559E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81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7A7E6-7849-C117-145C-76676B80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2B692C-0BC7-E078-35D8-52EA7CB93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B80E30-F28D-7C7D-0511-BF075F60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C6BA47-F67C-51E0-8210-B1C428BA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D952DC-68C1-4CED-EB0C-1BAD0639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50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6DAB00-5380-E9F7-5E01-89D89E857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0816FF3-A0DC-E296-A0C4-465CD1DD7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62A900-425B-A063-60AE-FED68D21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53A510-EEB4-4904-F580-129CCBB6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0E13BB-07AA-7D17-2D27-D601F9B3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53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399F3-59FD-09BF-0F34-00CC0530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A827FE-69C8-618A-11E2-50606589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AFED75-F016-D114-6D6B-504CF6DB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CEEF1B-DA52-CD6B-0EC3-EA40472B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6CCB83-DA72-8C95-3A70-C2B4078B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4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8DB73-2800-C34F-E097-6E7A8BD8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B36D7D-CE71-A0BC-0325-2CB065939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A22996-2C3E-23B7-7329-53238511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C4D4F-747A-A6B9-FF62-3DE3CC5A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15EB43-1EC9-3480-278F-DBF2777B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29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F9445-451B-8B7A-57E6-1F2A40A3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67F862-EB30-385E-DE4E-688E5302E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40BC4C-8F93-67BE-7A47-8AA59381B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C39D6-DFF4-C966-CB90-1E08559C7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1BE20F-345C-FD2E-A5B9-398E2682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9A5836-2777-973F-365B-100E9F55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69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12630-A359-A2D6-14B9-10E04E585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BFB71C-BEEF-9020-DA2E-F5B7F7890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5341A1-BC1A-EA40-F744-DAAA565AE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1C9A4F6-1798-F9CC-361C-2E740663E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F1B5B8F-D8E4-48F2-9009-698E54923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7B49F6-265F-1979-9083-84837FE5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8A1D5D8-C57F-0157-7C2F-EFC4B482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7D7FA64-6A4D-3746-4845-78CD5082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8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DC9D7-5933-56C6-CAEB-FD6C2723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C5738FF-240A-60E0-F885-E225FD60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511B70-DEA4-0C0F-96EA-E813B5AC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7D85EA-E9FB-FD45-72D3-40D77F6E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48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4DE06C0-2713-1793-2F25-02322B74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7C45A5-0C8C-89E6-9C40-6EAE5877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0858A3-EB2B-B5C7-05EF-E8845321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31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C0AB0-B64C-E631-2664-BB96D14E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1505B1-2723-74B0-4C16-42FC0736A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DCEF37-DC25-1B88-0F87-5B237B81D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56D8D4-0F9D-A5C3-1A01-3060E80A7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9E5E6AD-7ED8-65D4-7C3B-402AED57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3DA41D-B9D6-D16C-D379-23EFE113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99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CC529-30B4-33BD-B1FC-E2173555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CA4E565-3AD5-DD75-18D8-578B72485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C2D2CA-36DA-EF5A-230C-27221B76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ACC53B-B74F-01D2-A906-2ADACC6B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4B8342-F582-C32D-8F27-444A30B9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E669DE-6D2A-E87D-C1CD-D3F7F6B7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54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2FE830E-79F4-8A2E-D6EA-A99AFEF6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FB7E10-FEC3-4119-60B6-3A4D162B9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3C5E5B-7CDC-F60A-B31E-18DDEDF50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8E0221-6845-4BEA-8278-940015781856}" type="datetimeFigureOut">
              <a:rPr lang="pt-BR" smtClean="0"/>
              <a:t>05/09/2024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FD86A7-459C-D673-9CEB-A4D989387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0F5C2B-1A04-4A06-CED8-8011A8212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FB92FA-EED1-441B-ACBB-D49C05789F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39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diagramLayout" Target="../diagrams/layout1.xml"/><Relationship Id="rId5" Type="http://schemas.openxmlformats.org/officeDocument/2006/relationships/image" Target="../media/image10.png"/><Relationship Id="rId15" Type="http://schemas.openxmlformats.org/officeDocument/2006/relationships/comments" Target="../comments/comment2.xml"/><Relationship Id="rId10" Type="http://schemas.openxmlformats.org/officeDocument/2006/relationships/diagramData" Target="../diagrams/data1.xml"/><Relationship Id="rId4" Type="http://schemas.openxmlformats.org/officeDocument/2006/relationships/image" Target="../media/image9.svg"/><Relationship Id="rId9" Type="http://schemas.openxmlformats.org/officeDocument/2006/relationships/image" Target="../media/image14.jpeg"/><Relationship Id="rId14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comments" Target="../comments/comment3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svg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tmater.2022.100001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6.xml"/><Relationship Id="rId3" Type="http://schemas.openxmlformats.org/officeDocument/2006/relationships/image" Target="../media/image33.jpeg"/><Relationship Id="rId7" Type="http://schemas.openxmlformats.org/officeDocument/2006/relationships/image" Target="../media/image3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5.png"/><Relationship Id="rId4" Type="http://schemas.openxmlformats.org/officeDocument/2006/relationships/video" Target="../media/media2.mp4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31237BBF-DF19-ADA4-8A41-208F1F3771B2}"/>
              </a:ext>
            </a:extLst>
          </p:cNvPr>
          <p:cNvSpPr/>
          <p:nvPr/>
        </p:nvSpPr>
        <p:spPr>
          <a:xfrm>
            <a:off x="0" y="-2240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442566" h="10373943" extrusionOk="0">
                <a:moveTo>
                  <a:pt x="0" y="0"/>
                </a:moveTo>
                <a:lnTo>
                  <a:pt x="18442566" y="0"/>
                </a:lnTo>
                <a:lnTo>
                  <a:pt x="18442566" y="10373943"/>
                </a:lnTo>
                <a:lnTo>
                  <a:pt x="0" y="10373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9387" tIns="29685" rIns="59387" bIns="29685" anchor="t" anchorCtr="0">
            <a:noAutofit/>
          </a:bodyPr>
          <a:lstStyle/>
          <a:p>
            <a:endParaRPr sz="11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5;p1">
            <a:extLst>
              <a:ext uri="{FF2B5EF4-FFF2-40B4-BE49-F238E27FC236}">
                <a16:creationId xmlns:a16="http://schemas.microsoft.com/office/drawing/2014/main" id="{CB7A2C20-8F40-8B8E-1B00-A8284CABEE65}"/>
              </a:ext>
            </a:extLst>
          </p:cNvPr>
          <p:cNvSpPr/>
          <p:nvPr/>
        </p:nvSpPr>
        <p:spPr>
          <a:xfrm>
            <a:off x="217284" y="193133"/>
            <a:ext cx="2525916" cy="1211461"/>
          </a:xfrm>
          <a:custGeom>
            <a:avLst/>
            <a:gdLst/>
            <a:ahLst/>
            <a:cxnLst/>
            <a:rect l="l" t="t" r="r" b="b"/>
            <a:pathLst>
              <a:path w="8314646" h="4676988" extrusionOk="0">
                <a:moveTo>
                  <a:pt x="0" y="0"/>
                </a:moveTo>
                <a:lnTo>
                  <a:pt x="8314646" y="0"/>
                </a:lnTo>
                <a:lnTo>
                  <a:pt x="8314646" y="4676988"/>
                </a:lnTo>
                <a:lnTo>
                  <a:pt x="0" y="4676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9387" tIns="29685" rIns="59387" bIns="29685" anchor="t" anchorCtr="0">
            <a:noAutofit/>
          </a:bodyPr>
          <a:lstStyle/>
          <a:p>
            <a:endParaRPr sz="11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6;p1">
            <a:extLst>
              <a:ext uri="{FF2B5EF4-FFF2-40B4-BE49-F238E27FC236}">
                <a16:creationId xmlns:a16="http://schemas.microsoft.com/office/drawing/2014/main" id="{9157CB89-C796-CBA9-9320-0756DC559F6D}"/>
              </a:ext>
            </a:extLst>
          </p:cNvPr>
          <p:cNvSpPr/>
          <p:nvPr/>
        </p:nvSpPr>
        <p:spPr>
          <a:xfrm>
            <a:off x="717614" y="6060884"/>
            <a:ext cx="393571" cy="257957"/>
          </a:xfrm>
          <a:custGeom>
            <a:avLst/>
            <a:gdLst/>
            <a:ahLst/>
            <a:cxnLst/>
            <a:rect l="l" t="t" r="r" b="b"/>
            <a:pathLst>
              <a:path w="821519" h="562302" extrusionOk="0">
                <a:moveTo>
                  <a:pt x="0" y="0"/>
                </a:moveTo>
                <a:lnTo>
                  <a:pt x="821519" y="0"/>
                </a:lnTo>
                <a:lnTo>
                  <a:pt x="821519" y="562302"/>
                </a:lnTo>
                <a:lnTo>
                  <a:pt x="0" y="562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9387" tIns="29685" rIns="59387" bIns="29685" anchor="t" anchorCtr="0">
            <a:noAutofit/>
          </a:bodyPr>
          <a:lstStyle/>
          <a:p>
            <a:endParaRPr sz="11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838E1A38-D2FC-1EC8-865F-0281551BD315}"/>
              </a:ext>
            </a:extLst>
          </p:cNvPr>
          <p:cNvSpPr/>
          <p:nvPr/>
        </p:nvSpPr>
        <p:spPr>
          <a:xfrm>
            <a:off x="963942" y="6023473"/>
            <a:ext cx="677447" cy="641394"/>
          </a:xfrm>
          <a:custGeom>
            <a:avLst/>
            <a:gdLst/>
            <a:ahLst/>
            <a:cxnLst/>
            <a:rect l="l" t="t" r="r" b="b"/>
            <a:pathLst>
              <a:path w="1106722" h="1106722" extrusionOk="0">
                <a:moveTo>
                  <a:pt x="0" y="0"/>
                </a:moveTo>
                <a:lnTo>
                  <a:pt x="1106722" y="0"/>
                </a:lnTo>
                <a:lnTo>
                  <a:pt x="1106722" y="1106722"/>
                </a:lnTo>
                <a:lnTo>
                  <a:pt x="0" y="1106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9387" tIns="29685" rIns="59387" bIns="29685" anchor="t" anchorCtr="0">
            <a:noAutofit/>
          </a:bodyPr>
          <a:lstStyle/>
          <a:p>
            <a:endParaRPr sz="11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9;p1">
            <a:extLst>
              <a:ext uri="{FF2B5EF4-FFF2-40B4-BE49-F238E27FC236}">
                <a16:creationId xmlns:a16="http://schemas.microsoft.com/office/drawing/2014/main" id="{015B56C3-BF5A-150A-31F2-93A8A8E4CFBE}"/>
              </a:ext>
            </a:extLst>
          </p:cNvPr>
          <p:cNvSpPr txBox="1"/>
          <p:nvPr/>
        </p:nvSpPr>
        <p:spPr>
          <a:xfrm>
            <a:off x="96333" y="5666218"/>
            <a:ext cx="241266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0"/>
              </a:lnSpc>
            </a:pPr>
            <a:r>
              <a:rPr lang="en-US" sz="1400" b="1" dirty="0" err="1">
                <a:solidFill>
                  <a:srgbClr val="6879B3"/>
                </a:solidFill>
                <a:latin typeface="Poppins"/>
                <a:ea typeface="Poppins"/>
                <a:cs typeface="Poppins"/>
                <a:sym typeface="Poppins"/>
              </a:rPr>
              <a:t>Realização</a:t>
            </a:r>
            <a:endParaRPr sz="2000" dirty="0"/>
          </a:p>
        </p:txBody>
      </p:sp>
      <p:pic>
        <p:nvPicPr>
          <p:cNvPr id="1026" name="Picture 2" descr="Identidade Visual – Referências de elementos visuais – USP ...">
            <a:extLst>
              <a:ext uri="{FF2B5EF4-FFF2-40B4-BE49-F238E27FC236}">
                <a16:creationId xmlns:a16="http://schemas.microsoft.com/office/drawing/2014/main" id="{D23CCFC3-9099-1CAD-F444-9E0AD429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89" y="6063766"/>
            <a:ext cx="677447" cy="37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725FFD4-E1A2-EDFB-C769-B3847572A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1"/>
          <a:stretch>
            <a:fillRect/>
          </a:stretch>
        </p:blipFill>
        <p:spPr bwMode="auto">
          <a:xfrm>
            <a:off x="2290984" y="507544"/>
            <a:ext cx="1606550" cy="104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ubtítulo 3">
            <a:extLst>
              <a:ext uri="{FF2B5EF4-FFF2-40B4-BE49-F238E27FC236}">
                <a16:creationId xmlns:a16="http://schemas.microsoft.com/office/drawing/2014/main" id="{3875DA01-2CFA-3F02-6270-1643C300D6E0}"/>
              </a:ext>
            </a:extLst>
          </p:cNvPr>
          <p:cNvSpPr txBox="1">
            <a:spLocks/>
          </p:cNvSpPr>
          <p:nvPr/>
        </p:nvSpPr>
        <p:spPr bwMode="auto">
          <a:xfrm>
            <a:off x="3209515" y="407903"/>
            <a:ext cx="452463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pt-BR" sz="2000" b="1" dirty="0">
                <a:solidFill>
                  <a:srgbClr val="005B3C"/>
                </a:solidFill>
              </a:rPr>
              <a:t>Universidade Federal do ABC</a:t>
            </a:r>
          </a:p>
        </p:txBody>
      </p:sp>
      <p:sp>
        <p:nvSpPr>
          <p:cNvPr id="13" name="CaixaDeTexto 4">
            <a:extLst>
              <a:ext uri="{FF2B5EF4-FFF2-40B4-BE49-F238E27FC236}">
                <a16:creationId xmlns:a16="http://schemas.microsoft.com/office/drawing/2014/main" id="{E5394B21-5330-8145-10CB-57A7CF11F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0965" y="569278"/>
            <a:ext cx="408318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2000" dirty="0">
              <a:solidFill>
                <a:srgbClr val="FFE98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 err="1">
                <a:solidFill>
                  <a:schemeClr val="accent3"/>
                </a:solidFill>
              </a:rPr>
              <a:t>Biomedical</a:t>
            </a:r>
            <a:r>
              <a:rPr lang="pt-BR" altLang="pt-BR" sz="1600" dirty="0">
                <a:solidFill>
                  <a:schemeClr val="accent3"/>
                </a:solidFill>
              </a:rPr>
              <a:t> </a:t>
            </a:r>
            <a:r>
              <a:rPr lang="pt-BR" altLang="pt-BR" sz="1600" dirty="0" err="1">
                <a:solidFill>
                  <a:schemeClr val="accent3"/>
                </a:solidFill>
              </a:rPr>
              <a:t>Engineering</a:t>
            </a:r>
            <a:r>
              <a:rPr lang="pt-BR" altLang="pt-BR" sz="1600" dirty="0">
                <a:solidFill>
                  <a:schemeClr val="accent3"/>
                </a:solidFill>
              </a:rPr>
              <a:t>, CECS, Federal </a:t>
            </a:r>
            <a:r>
              <a:rPr lang="pt-BR" altLang="pt-BR" sz="1600" dirty="0" err="1">
                <a:solidFill>
                  <a:schemeClr val="accent3"/>
                </a:solidFill>
              </a:rPr>
              <a:t>University</a:t>
            </a:r>
            <a:r>
              <a:rPr lang="pt-BR" altLang="pt-BR" sz="1600" dirty="0">
                <a:solidFill>
                  <a:schemeClr val="accent3"/>
                </a:solidFill>
              </a:rPr>
              <a:t> </a:t>
            </a:r>
            <a:r>
              <a:rPr lang="pt-BR" altLang="pt-BR" sz="1600" dirty="0" err="1">
                <a:solidFill>
                  <a:schemeClr val="accent3"/>
                </a:solidFill>
              </a:rPr>
              <a:t>of</a:t>
            </a:r>
            <a:r>
              <a:rPr lang="pt-BR" altLang="pt-BR" sz="1600" dirty="0">
                <a:solidFill>
                  <a:schemeClr val="accent3"/>
                </a:solidFill>
              </a:rPr>
              <a:t> ABC, São Paulo, </a:t>
            </a:r>
            <a:r>
              <a:rPr lang="pt-BR" altLang="pt-BR" sz="1600" dirty="0" err="1">
                <a:solidFill>
                  <a:schemeClr val="accent3"/>
                </a:solidFill>
              </a:rPr>
              <a:t>Brazil</a:t>
            </a:r>
            <a:endParaRPr lang="pt-BR" altLang="pt-BR" sz="1600" dirty="0">
              <a:solidFill>
                <a:schemeClr val="accent3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FBF5BB4-EEC0-7EDE-407C-1292A795B057}"/>
              </a:ext>
            </a:extLst>
          </p:cNvPr>
          <p:cNvSpPr txBox="1">
            <a:spLocks/>
          </p:cNvSpPr>
          <p:nvPr/>
        </p:nvSpPr>
        <p:spPr bwMode="auto">
          <a:xfrm>
            <a:off x="717614" y="1966913"/>
            <a:ext cx="6786122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Aftika Bold" panose="00000800000000000000" pitchFamily="2" charset="0"/>
                <a:ea typeface="ＭＳ Ｐゴシック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404040"/>
                </a:solidFill>
                <a:latin typeface="Siemens Sans" pitchFamily="2" charset="0"/>
                <a:ea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404040"/>
                </a:solidFill>
                <a:latin typeface="Siemens Sans" pitchFamily="2" charset="0"/>
                <a:ea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404040"/>
                </a:solidFill>
                <a:latin typeface="Siemens Sans" pitchFamily="2" charset="0"/>
                <a:ea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404040"/>
                </a:solidFill>
                <a:latin typeface="Siemens Sans" pitchFamily="2" charset="0"/>
                <a:ea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pt-BR" sz="28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Development of a Visible Light Tomograph for Teaching Computed Tomography Concepts in Undergraduate Medical Physics Classrooms	</a:t>
            </a:r>
            <a:endParaRPr lang="pt-BR" altLang="pt-BR" sz="2800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B937C98-0A24-A59E-BA33-05ADE4BAFD45}"/>
              </a:ext>
            </a:extLst>
          </p:cNvPr>
          <p:cNvSpPr txBox="1">
            <a:spLocks/>
          </p:cNvSpPr>
          <p:nvPr/>
        </p:nvSpPr>
        <p:spPr bwMode="auto">
          <a:xfrm>
            <a:off x="717614" y="4214290"/>
            <a:ext cx="6673129" cy="100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Aftika Bold" panose="00000800000000000000" pitchFamily="2" charset="0"/>
                <a:ea typeface="ＭＳ Ｐゴシック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404040"/>
                </a:solidFill>
                <a:latin typeface="Siemens Sans" pitchFamily="2" charset="0"/>
                <a:ea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404040"/>
                </a:solidFill>
                <a:latin typeface="Siemens Sans" pitchFamily="2" charset="0"/>
                <a:ea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404040"/>
                </a:solidFill>
                <a:latin typeface="Siemens Sans" pitchFamily="2" charset="0"/>
                <a:ea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404040"/>
                </a:solidFill>
                <a:latin typeface="Siemens Sans" pitchFamily="2" charset="0"/>
                <a:ea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pt-BR" sz="1600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Desenvolvimento de um tomógrafo de luz visível para o ensino de conceitos de Tomografia Computadorizada em salas de aula de graduação em física médica</a:t>
            </a:r>
          </a:p>
        </p:txBody>
      </p:sp>
      <p:sp>
        <p:nvSpPr>
          <p:cNvPr id="19" name="Subtítulo 3">
            <a:extLst>
              <a:ext uri="{FF2B5EF4-FFF2-40B4-BE49-F238E27FC236}">
                <a16:creationId xmlns:a16="http://schemas.microsoft.com/office/drawing/2014/main" id="{298EA13B-3282-1028-785B-C66A51143CA7}"/>
              </a:ext>
            </a:extLst>
          </p:cNvPr>
          <p:cNvSpPr txBox="1">
            <a:spLocks/>
          </p:cNvSpPr>
          <p:nvPr/>
        </p:nvSpPr>
        <p:spPr>
          <a:xfrm>
            <a:off x="2275966" y="5323639"/>
            <a:ext cx="8534400" cy="554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1800" b="1" dirty="0">
                <a:solidFill>
                  <a:srgbClr val="EABF34"/>
                </a:solidFill>
                <a:ea typeface="ＭＳ Ｐゴシック" panose="020B0600070205080204" pitchFamily="34" charset="-128"/>
              </a:rPr>
              <a:t>I. K. F. Stein, B. Murakami </a:t>
            </a:r>
            <a:r>
              <a:rPr lang="pt-BR" altLang="pt-BR" sz="1800" b="1" dirty="0" err="1">
                <a:solidFill>
                  <a:srgbClr val="EABF34"/>
                </a:solidFill>
                <a:ea typeface="ＭＳ Ｐゴシック" panose="020B0600070205080204" pitchFamily="34" charset="-128"/>
              </a:rPr>
              <a:t>and</a:t>
            </a:r>
            <a:r>
              <a:rPr lang="pt-BR" altLang="pt-BR" sz="1800" b="1" dirty="0">
                <a:solidFill>
                  <a:srgbClr val="EABF34"/>
                </a:solidFill>
                <a:ea typeface="ＭＳ Ｐゴシック" panose="020B0600070205080204" pitchFamily="34" charset="-128"/>
              </a:rPr>
              <a:t> J. A. Sims</a:t>
            </a:r>
          </a:p>
        </p:txBody>
      </p:sp>
    </p:spTree>
    <p:extLst>
      <p:ext uri="{BB962C8B-B14F-4D97-AF65-F5344CB8AC3E}">
        <p14:creationId xmlns:p14="http://schemas.microsoft.com/office/powerpoint/2010/main" val="3025892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Preprocessing</a:t>
            </a:r>
            <a:endParaRPr lang="pt-BR" dirty="0">
              <a:latin typeface="Aftika ExtraBold" panose="00000900000000000000" pitchFamily="50" charset="0"/>
            </a:endParaRP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948F0CAA-5FF3-1997-177E-861981739FA7}"/>
              </a:ext>
            </a:extLst>
          </p:cNvPr>
          <p:cNvSpPr txBox="1">
            <a:spLocks/>
          </p:cNvSpPr>
          <p:nvPr/>
        </p:nvSpPr>
        <p:spPr bwMode="auto">
          <a:xfrm>
            <a:off x="1156155" y="4127200"/>
            <a:ext cx="4789487" cy="192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pt-BR" altLang="pt-BR" b="1" dirty="0" err="1">
                <a:solidFill>
                  <a:srgbClr val="6879B3"/>
                </a:solidFill>
              </a:rPr>
              <a:t>Image</a:t>
            </a:r>
            <a:r>
              <a:rPr lang="pt-BR" altLang="pt-BR" b="1" dirty="0">
                <a:solidFill>
                  <a:srgbClr val="6879B3"/>
                </a:solidFill>
              </a:rPr>
              <a:t> </a:t>
            </a:r>
            <a:r>
              <a:rPr lang="pt-BR" altLang="pt-BR" b="1" dirty="0" err="1">
                <a:solidFill>
                  <a:srgbClr val="6879B3"/>
                </a:solidFill>
              </a:rPr>
              <a:t>reduction</a:t>
            </a:r>
            <a:r>
              <a:rPr lang="pt-BR" altLang="pt-BR" b="1" dirty="0">
                <a:solidFill>
                  <a:srgbClr val="6879B3"/>
                </a:solidFill>
              </a:rPr>
              <a:t> </a:t>
            </a:r>
            <a:r>
              <a:rPr lang="pt-BR" altLang="pt-BR" b="1" dirty="0" err="1">
                <a:solidFill>
                  <a:schemeClr val="tx1"/>
                </a:solidFill>
              </a:rPr>
              <a:t>by</a:t>
            </a:r>
            <a:r>
              <a:rPr lang="pt-BR" altLang="pt-BR" b="1" dirty="0">
                <a:solidFill>
                  <a:srgbClr val="6879B3"/>
                </a:solidFill>
              </a:rPr>
              <a:t> 50%*</a:t>
            </a:r>
          </a:p>
          <a:p>
            <a:pPr>
              <a:spcBef>
                <a:spcPts val="0"/>
              </a:spcBef>
            </a:pPr>
            <a:endParaRPr lang="pt-BR" altLang="pt-BR" sz="1400" b="1" dirty="0">
              <a:solidFill>
                <a:srgbClr val="005B3C"/>
              </a:solidFill>
            </a:endParaRPr>
          </a:p>
          <a:p>
            <a:r>
              <a:rPr lang="pt-BR" altLang="pt-BR" sz="2000" i="1" dirty="0"/>
              <a:t>Original</a:t>
            </a:r>
            <a:r>
              <a:rPr lang="pt-BR" altLang="pt-BR" sz="2000" dirty="0"/>
              <a:t>: 1.550 x 1.550 pixels</a:t>
            </a:r>
          </a:p>
          <a:p>
            <a:r>
              <a:rPr lang="pt-BR" altLang="pt-BR" sz="2000" i="1" dirty="0" err="1"/>
              <a:t>Reduced</a:t>
            </a:r>
            <a:r>
              <a:rPr lang="pt-BR" altLang="pt-BR" sz="2000" dirty="0"/>
              <a:t>: 387 x 387 pixels</a:t>
            </a:r>
          </a:p>
          <a:p>
            <a:endParaRPr lang="pt-BR" altLang="pt-BR" sz="2000" dirty="0"/>
          </a:p>
          <a:p>
            <a:r>
              <a:rPr lang="pt-BR" altLang="pt-BR" sz="1400" dirty="0"/>
              <a:t>* </a:t>
            </a:r>
            <a:r>
              <a:rPr lang="pt-BR" altLang="pt-BR" sz="1400" dirty="0" err="1"/>
              <a:t>Reducing</a:t>
            </a:r>
            <a:r>
              <a:rPr lang="pt-BR" altLang="pt-BR" sz="1400" dirty="0"/>
              <a:t> machine </a:t>
            </a:r>
            <a:r>
              <a:rPr lang="pt-BR" altLang="pt-BR" sz="1400" dirty="0" err="1"/>
              <a:t>space</a:t>
            </a:r>
            <a:r>
              <a:rPr lang="pt-BR" altLang="pt-BR" sz="1400" dirty="0"/>
              <a:t> in  ~88%</a:t>
            </a:r>
            <a:endParaRPr lang="pt-BR" altLang="pt-BR" sz="1200" dirty="0"/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C8340C89-0B93-629A-A250-2D1B3E5CC11B}"/>
              </a:ext>
            </a:extLst>
          </p:cNvPr>
          <p:cNvSpPr txBox="1">
            <a:spLocks/>
          </p:cNvSpPr>
          <p:nvPr/>
        </p:nvSpPr>
        <p:spPr bwMode="auto">
          <a:xfrm>
            <a:off x="1227592" y="2006601"/>
            <a:ext cx="45751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pt-BR" b="1" dirty="0">
                <a:solidFill>
                  <a:srgbClr val="6879B3"/>
                </a:solidFill>
              </a:rPr>
              <a:t>Crop </a:t>
            </a:r>
            <a:r>
              <a:rPr lang="en-US" altLang="pt-BR" b="1" dirty="0">
                <a:solidFill>
                  <a:schemeClr val="tx1"/>
                </a:solidFill>
              </a:rPr>
              <a:t>the image into a </a:t>
            </a:r>
            <a:r>
              <a:rPr lang="en-US" altLang="pt-BR" b="1" dirty="0">
                <a:solidFill>
                  <a:srgbClr val="6879B3"/>
                </a:solidFill>
              </a:rPr>
              <a:t>region of interest</a:t>
            </a:r>
            <a:endParaRPr lang="pt-BR" altLang="pt-BR" b="1" dirty="0">
              <a:solidFill>
                <a:srgbClr val="6879B3"/>
              </a:solidFill>
            </a:endParaRPr>
          </a:p>
        </p:txBody>
      </p:sp>
      <p:pic>
        <p:nvPicPr>
          <p:cNvPr id="16" name="Espaço Reservado para Conteúdo 10">
            <a:extLst>
              <a:ext uri="{FF2B5EF4-FFF2-40B4-BE49-F238E27FC236}">
                <a16:creationId xmlns:a16="http://schemas.microsoft.com/office/drawing/2014/main" id="{41113780-B074-0122-DB2E-583E97311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42" y="1247776"/>
            <a:ext cx="5757863" cy="24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D4302155-928C-5BF8-05F6-22CA45F3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30" y="3997326"/>
            <a:ext cx="5438775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EA4595E-6309-B942-3FBA-115F9F6BC2E1}"/>
              </a:ext>
            </a:extLst>
          </p:cNvPr>
          <p:cNvSpPr/>
          <p:nvPr/>
        </p:nvSpPr>
        <p:spPr>
          <a:xfrm>
            <a:off x="-231494" y="-231494"/>
            <a:ext cx="477556" cy="7315200"/>
          </a:xfrm>
          <a:prstGeom prst="rect">
            <a:avLst/>
          </a:prstGeom>
          <a:solidFill>
            <a:srgbClr val="EABF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82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" r="-224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Tomographic</a:t>
            </a:r>
            <a:r>
              <a:rPr lang="pt-BR" dirty="0">
                <a:latin typeface="Aftika ExtraBold" panose="00000900000000000000" pitchFamily="50" charset="0"/>
              </a:rPr>
              <a:t> </a:t>
            </a:r>
            <a:r>
              <a:rPr lang="pt-BR" dirty="0" err="1">
                <a:latin typeface="Aftika ExtraBold" panose="00000900000000000000" pitchFamily="50" charset="0"/>
              </a:rPr>
              <a:t>reconstruction</a:t>
            </a:r>
            <a:endParaRPr lang="pt-BR" dirty="0">
              <a:latin typeface="Aftika ExtraBold" panose="00000900000000000000" pitchFamily="50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C35CDB8-1CB9-BF54-8297-191C7DBC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220" y="1416347"/>
            <a:ext cx="10189580" cy="50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3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" r="-224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Tomographic</a:t>
            </a:r>
            <a:r>
              <a:rPr lang="pt-BR" dirty="0">
                <a:latin typeface="Aftika ExtraBold" panose="00000900000000000000" pitchFamily="50" charset="0"/>
              </a:rPr>
              <a:t> </a:t>
            </a:r>
            <a:r>
              <a:rPr lang="pt-BR" dirty="0" err="1">
                <a:latin typeface="Aftika ExtraBold" panose="00000900000000000000" pitchFamily="50" charset="0"/>
              </a:rPr>
              <a:t>reconstruction</a:t>
            </a:r>
            <a:r>
              <a:rPr lang="pt-BR" dirty="0">
                <a:latin typeface="Aftika ExtraBold" panose="00000900000000000000" pitchFamily="50" charset="0"/>
              </a:rPr>
              <a:t> – 3D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0F464C-F0BA-8C03-F7F6-0ADA8DA0A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6995"/>
            <a:ext cx="100679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0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ftika ExtraBold" panose="00000900000000000000" pitchFamily="50" charset="0"/>
              </a:rPr>
              <a:t>3D </a:t>
            </a:r>
            <a:r>
              <a:rPr lang="pt-BR" dirty="0" err="1">
                <a:latin typeface="Aftika ExtraBold" panose="00000900000000000000" pitchFamily="50" charset="0"/>
              </a:rPr>
              <a:t>printing</a:t>
            </a:r>
            <a:endParaRPr lang="pt-BR" dirty="0">
              <a:latin typeface="Aftika ExtraBold" panose="00000900000000000000" pitchFamily="50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EA4595E-6309-B942-3FBA-115F9F6BC2E1}"/>
              </a:ext>
            </a:extLst>
          </p:cNvPr>
          <p:cNvSpPr/>
          <p:nvPr/>
        </p:nvSpPr>
        <p:spPr>
          <a:xfrm>
            <a:off x="-231494" y="-231494"/>
            <a:ext cx="477556" cy="7315200"/>
          </a:xfrm>
          <a:prstGeom prst="rect">
            <a:avLst/>
          </a:prstGeom>
          <a:solidFill>
            <a:srgbClr val="EABF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9C51924-0247-D145-04FC-5F3766A32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673225"/>
            <a:ext cx="453707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pt-BR" sz="1800" dirty="0">
                <a:solidFill>
                  <a:schemeClr val="tx1"/>
                </a:solidFill>
              </a:rPr>
              <a:t>The </a:t>
            </a:r>
            <a:r>
              <a:rPr lang="en-US" altLang="pt-BR" sz="1800" b="1" dirty="0">
                <a:solidFill>
                  <a:schemeClr val="tx1"/>
                </a:solidFill>
              </a:rPr>
              <a:t>reconstructed</a:t>
            </a:r>
            <a:r>
              <a:rPr lang="en-US" altLang="pt-BR" sz="1800" dirty="0">
                <a:solidFill>
                  <a:schemeClr val="tx1"/>
                </a:solidFill>
              </a:rPr>
              <a:t> object was </a:t>
            </a:r>
            <a:r>
              <a:rPr lang="en-US" altLang="pt-BR" sz="1800" b="1" dirty="0">
                <a:solidFill>
                  <a:schemeClr val="tx1"/>
                </a:solidFill>
              </a:rPr>
              <a:t>3D printed </a:t>
            </a:r>
            <a:r>
              <a:rPr lang="en-US" altLang="pt-BR" sz="1800" dirty="0">
                <a:solidFill>
                  <a:schemeClr val="tx1"/>
                </a:solidFill>
              </a:rPr>
              <a:t>in collaboration with </a:t>
            </a:r>
            <a:r>
              <a:rPr lang="en-US" altLang="pt-BR" sz="1800" b="1" dirty="0">
                <a:solidFill>
                  <a:schemeClr val="tx1"/>
                </a:solidFill>
              </a:rPr>
              <a:t>Dr. Khalil </a:t>
            </a:r>
            <a:r>
              <a:rPr lang="en-US" altLang="pt-BR" sz="1800" dirty="0">
                <a:solidFill>
                  <a:schemeClr val="tx1"/>
                </a:solidFill>
              </a:rPr>
              <a:t>from the </a:t>
            </a:r>
            <a:r>
              <a:rPr lang="en-US" altLang="pt-BR" sz="1800" b="1" dirty="0">
                <a:solidFill>
                  <a:schemeClr val="tx1"/>
                </a:solidFill>
              </a:rPr>
              <a:t>PISA</a:t>
            </a:r>
            <a:r>
              <a:rPr lang="en-US" altLang="pt-BR" sz="1800" dirty="0">
                <a:solidFill>
                  <a:schemeClr val="tx1"/>
                </a:solidFill>
              </a:rPr>
              <a:t> (Platform for Imaging in the Autopsy Room) project - FM-USP (the 7T MRI)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16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pt-BR" sz="1600" dirty="0">
                <a:solidFill>
                  <a:schemeClr val="tx1"/>
                </a:solidFill>
              </a:rPr>
              <a:t>Printer: </a:t>
            </a:r>
            <a:r>
              <a:rPr lang="en-US" altLang="pt-BR" sz="1600" b="1" dirty="0">
                <a:solidFill>
                  <a:schemeClr val="tx1"/>
                </a:solidFill>
              </a:rPr>
              <a:t>3D CORE A3 GTMAX3D - PRO</a:t>
            </a:r>
            <a:endParaRPr lang="pt-BR" altLang="pt-BR" sz="16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16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600" dirty="0">
                <a:solidFill>
                  <a:schemeClr val="tx1"/>
                </a:solidFill>
              </a:rPr>
              <a:t>Material: </a:t>
            </a:r>
            <a:r>
              <a:rPr lang="pt-BR" altLang="pt-BR" sz="1600" b="1" dirty="0">
                <a:solidFill>
                  <a:schemeClr val="tx1"/>
                </a:solidFill>
              </a:rPr>
              <a:t>ABS Plastic </a:t>
            </a:r>
            <a:r>
              <a:rPr lang="pt-BR" altLang="pt-BR" sz="1600" b="1" dirty="0" err="1">
                <a:solidFill>
                  <a:schemeClr val="tx1"/>
                </a:solidFill>
              </a:rPr>
              <a:t>Filament</a:t>
            </a:r>
            <a:endParaRPr lang="pt-BR" altLang="pt-BR" sz="16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B93ECD-FF98-685B-CD41-97D315A17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4011613"/>
            <a:ext cx="2386013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B61CCC56-17D2-0DF0-3FA6-ABC64B99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8" y="4149725"/>
            <a:ext cx="3533775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1D62B6EF-4BD7-F124-DEC8-4A0E400F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3876675"/>
            <a:ext cx="3025775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16">
            <a:extLst>
              <a:ext uri="{FF2B5EF4-FFF2-40B4-BE49-F238E27FC236}">
                <a16:creationId xmlns:a16="http://schemas.microsoft.com/office/drawing/2014/main" id="{6F16836B-3EB2-B871-C0A9-184874C1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t="30141" r="13837" b="14659"/>
          <a:stretch>
            <a:fillRect/>
          </a:stretch>
        </p:blipFill>
        <p:spPr bwMode="auto">
          <a:xfrm>
            <a:off x="5184775" y="1484313"/>
            <a:ext cx="2757488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18">
            <a:extLst>
              <a:ext uri="{FF2B5EF4-FFF2-40B4-BE49-F238E27FC236}">
                <a16:creationId xmlns:a16="http://schemas.microsoft.com/office/drawing/2014/main" id="{71F72D59-301B-E70D-8DB5-CE4770052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t="25850" b="20599"/>
          <a:stretch>
            <a:fillRect/>
          </a:stretch>
        </p:blipFill>
        <p:spPr bwMode="auto">
          <a:xfrm>
            <a:off x="8543925" y="1052513"/>
            <a:ext cx="2281238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68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" r="-224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Limitations</a:t>
            </a:r>
            <a:r>
              <a:rPr lang="pt-BR" dirty="0">
                <a:latin typeface="Aftika ExtraBold" panose="00000900000000000000" pitchFamily="50" charset="0"/>
              </a:rPr>
              <a:t> </a:t>
            </a:r>
          </a:p>
        </p:txBody>
      </p:sp>
      <p:grpSp>
        <p:nvGrpSpPr>
          <p:cNvPr id="3" name="Agrupar 12">
            <a:extLst>
              <a:ext uri="{FF2B5EF4-FFF2-40B4-BE49-F238E27FC236}">
                <a16:creationId xmlns:a16="http://schemas.microsoft.com/office/drawing/2014/main" id="{0A8292F0-C929-79DC-B231-F25CA47E5EB5}"/>
              </a:ext>
            </a:extLst>
          </p:cNvPr>
          <p:cNvGrpSpPr>
            <a:grpSpLocks/>
          </p:cNvGrpSpPr>
          <p:nvPr/>
        </p:nvGrpSpPr>
        <p:grpSpPr bwMode="auto">
          <a:xfrm>
            <a:off x="625475" y="2052638"/>
            <a:ext cx="10941050" cy="3705225"/>
            <a:chOff x="931110" y="2420887"/>
            <a:chExt cx="10942431" cy="3705275"/>
          </a:xfrm>
        </p:grpSpPr>
        <p:pic>
          <p:nvPicPr>
            <p:cNvPr id="6" name="Espaço Reservado para Conteúdo 6">
              <a:extLst>
                <a:ext uri="{FF2B5EF4-FFF2-40B4-BE49-F238E27FC236}">
                  <a16:creationId xmlns:a16="http://schemas.microsoft.com/office/drawing/2014/main" id="{0C6738AC-6279-1514-B585-539AAE321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110" y="2420887"/>
              <a:ext cx="10942431" cy="370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5F24A9F7-96E9-CA75-27FF-01CFE54892E8}"/>
                </a:ext>
              </a:extLst>
            </p:cNvPr>
            <p:cNvCxnSpPr/>
            <p:nvPr/>
          </p:nvCxnSpPr>
          <p:spPr>
            <a:xfrm>
              <a:off x="4871782" y="3933794"/>
              <a:ext cx="431855" cy="7191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E6E544E2-02BB-B992-0825-E17A906C7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3682" y="4076671"/>
              <a:ext cx="539818" cy="72867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76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" r="-224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Limitations</a:t>
            </a:r>
            <a:r>
              <a:rPr lang="pt-BR" dirty="0">
                <a:latin typeface="Aftika ExtraBold" panose="00000900000000000000" pitchFamily="50" charset="0"/>
              </a:rPr>
              <a:t> </a:t>
            </a:r>
          </a:p>
        </p:txBody>
      </p:sp>
      <p:pic>
        <p:nvPicPr>
          <p:cNvPr id="5" name="Imagem 9">
            <a:extLst>
              <a:ext uri="{FF2B5EF4-FFF2-40B4-BE49-F238E27FC236}">
                <a16:creationId xmlns:a16="http://schemas.microsoft.com/office/drawing/2014/main" id="{BAF46FF1-BA1C-030A-7D14-9482EA29A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2924175"/>
            <a:ext cx="3311525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11">
            <a:extLst>
              <a:ext uri="{FF2B5EF4-FFF2-40B4-BE49-F238E27FC236}">
                <a16:creationId xmlns:a16="http://schemas.microsoft.com/office/drawing/2014/main" id="{71A2D0E4-41F6-5AD2-6057-1FAF94E57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2924175"/>
            <a:ext cx="3614738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A6EBEA5-AE21-8155-335A-50678194EA3D}"/>
              </a:ext>
            </a:extLst>
          </p:cNvPr>
          <p:cNvSpPr txBox="1"/>
          <p:nvPr/>
        </p:nvSpPr>
        <p:spPr>
          <a:xfrm>
            <a:off x="911225" y="2078038"/>
            <a:ext cx="46799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iemens Sans" pitchFamily="2" charset="0"/>
                <a:ea typeface="ＭＳ Ｐゴシック" charset="-128"/>
                <a:cs typeface="+mj-cs"/>
              </a:rPr>
              <a:t>Light </a:t>
            </a:r>
            <a:r>
              <a:rPr lang="pt-BR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Siemens Sans" pitchFamily="2" charset="0"/>
                <a:ea typeface="ＭＳ Ｐゴシック" charset="-128"/>
                <a:cs typeface="+mj-cs"/>
              </a:rPr>
              <a:t>source</a:t>
            </a:r>
            <a:r>
              <a:rPr lang="pt-B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iemens Sans" pitchFamily="2" charset="0"/>
                <a:ea typeface="ＭＳ Ｐゴシック" charset="-128"/>
                <a:cs typeface="+mj-cs"/>
              </a:rPr>
              <a:t> </a:t>
            </a:r>
            <a:r>
              <a:rPr lang="pt-BR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Siemens Sans" pitchFamily="2" charset="0"/>
                <a:ea typeface="ＭＳ Ｐゴシック" charset="-128"/>
                <a:cs typeface="+mj-cs"/>
              </a:rPr>
              <a:t>used</a:t>
            </a:r>
            <a:r>
              <a:rPr lang="pt-B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iemens Sans" pitchFamily="2" charset="0"/>
                <a:ea typeface="ＭＳ Ｐゴシック" charset="-128"/>
                <a:cs typeface="+mj-cs"/>
              </a:rPr>
              <a:t>: </a:t>
            </a:r>
            <a:r>
              <a:rPr lang="pt-BR" sz="2400" b="1" dirty="0" err="1">
                <a:solidFill>
                  <a:srgbClr val="EABF34"/>
                </a:solidFill>
                <a:latin typeface="Siemens Sans" pitchFamily="2" charset="0"/>
                <a:ea typeface="ＭＳ Ｐゴシック" charset="-128"/>
                <a:cs typeface="+mj-cs"/>
              </a:rPr>
              <a:t>fan</a:t>
            </a:r>
            <a:r>
              <a:rPr lang="pt-BR" sz="2400" b="1" dirty="0">
                <a:solidFill>
                  <a:srgbClr val="EABF34"/>
                </a:solidFill>
                <a:latin typeface="Siemens Sans" pitchFamily="2" charset="0"/>
                <a:ea typeface="ＭＳ Ｐゴシック" charset="-128"/>
                <a:cs typeface="+mj-cs"/>
              </a:rPr>
              <a:t> </a:t>
            </a:r>
            <a:r>
              <a:rPr lang="pt-BR" sz="2400" b="1" dirty="0" err="1">
                <a:solidFill>
                  <a:srgbClr val="EABF34"/>
                </a:solidFill>
                <a:latin typeface="Siemens Sans" pitchFamily="2" charset="0"/>
                <a:ea typeface="ＭＳ Ｐゴシック" charset="-128"/>
                <a:cs typeface="+mj-cs"/>
              </a:rPr>
              <a:t>beam</a:t>
            </a:r>
            <a:endParaRPr lang="pt-BR" dirty="0">
              <a:solidFill>
                <a:srgbClr val="EABF34"/>
              </a:solidFill>
              <a:latin typeface="Siemens Sans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063CB5-D5B5-EFEA-5CD3-2BF5456791C3}"/>
              </a:ext>
            </a:extLst>
          </p:cNvPr>
          <p:cNvSpPr txBox="1"/>
          <p:nvPr/>
        </p:nvSpPr>
        <p:spPr>
          <a:xfrm>
            <a:off x="6383338" y="2078038"/>
            <a:ext cx="54737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iemens Sans" pitchFamily="2" charset="0"/>
                <a:ea typeface="ＭＳ Ｐゴシック" charset="-128"/>
                <a:cs typeface="+mj-cs"/>
              </a:rPr>
              <a:t>Ideal source: in </a:t>
            </a:r>
            <a:r>
              <a:rPr lang="en-US" sz="2400" b="1" dirty="0">
                <a:solidFill>
                  <a:srgbClr val="EABF34"/>
                </a:solidFill>
                <a:latin typeface="Siemens Sans" pitchFamily="2" charset="0"/>
                <a:ea typeface="ＭＳ Ｐゴシック" charset="-128"/>
                <a:cs typeface="+mj-cs"/>
              </a:rPr>
              <a:t>parallel beams</a:t>
            </a:r>
            <a:endParaRPr lang="pt-BR" b="1" dirty="0">
              <a:solidFill>
                <a:srgbClr val="EABF34"/>
              </a:solidFill>
              <a:latin typeface="Siemens Sans" pitchFamily="2" charset="0"/>
            </a:endParaRPr>
          </a:p>
        </p:txBody>
      </p:sp>
      <p:pic>
        <p:nvPicPr>
          <p:cNvPr id="12" name="Gráfico 15" descr="Fechar">
            <a:extLst>
              <a:ext uri="{FF2B5EF4-FFF2-40B4-BE49-F238E27FC236}">
                <a16:creationId xmlns:a16="http://schemas.microsoft.com/office/drawing/2014/main" id="{10A3E062-EE6A-DA1C-DA05-E44D7131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3632200"/>
            <a:ext cx="874713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0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" r="-224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4616"/>
            <a:ext cx="10515600" cy="1325563"/>
          </a:xfrm>
        </p:spPr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Conclusions</a:t>
            </a:r>
            <a:endParaRPr lang="pt-BR" dirty="0">
              <a:latin typeface="Aftika ExtraBold" panose="000009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323C63-0302-E4CB-DFEC-6C7C52548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341438"/>
            <a:ext cx="11365495" cy="1295400"/>
          </a:xfrm>
        </p:spPr>
        <p:txBody>
          <a:bodyPr/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research showed that there is room for </a:t>
            </a:r>
            <a:r>
              <a:rPr lang="en-US" altLang="pt-BR" b="1" dirty="0">
                <a:solidFill>
                  <a:srgbClr val="EABF34"/>
                </a:solidFill>
              </a:rPr>
              <a:t>improvement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pt-BR" b="1" dirty="0">
                <a:solidFill>
                  <a:srgbClr val="EABF34"/>
                </a:solidFill>
              </a:rPr>
              <a:t>CT teaching 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a </a:t>
            </a:r>
            <a:r>
              <a:rPr lang="en-US" altLang="pt-BR" b="1" dirty="0">
                <a:solidFill>
                  <a:srgbClr val="EABF34"/>
                </a:solidFill>
              </a:rPr>
              <a:t>closer contact 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teaching equipment would improve understanding of concepts.</a:t>
            </a:r>
            <a:endParaRPr lang="pt-BR" altLang="pt-BR" b="1" dirty="0">
              <a:solidFill>
                <a:srgbClr val="EABF34"/>
              </a:solidFill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9ABBD649-C0BF-1033-39B8-0CD93BE4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874" r="33911" b="23859"/>
          <a:stretch>
            <a:fillRect/>
          </a:stretch>
        </p:blipFill>
        <p:spPr bwMode="auto">
          <a:xfrm>
            <a:off x="8313739" y="2619358"/>
            <a:ext cx="1568470" cy="242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áfico 3" descr="Marca de seleção">
            <a:extLst>
              <a:ext uri="{FF2B5EF4-FFF2-40B4-BE49-F238E27FC236}">
                <a16:creationId xmlns:a16="http://schemas.microsoft.com/office/drawing/2014/main" id="{34C25504-3C09-2FC3-0D83-5A9A28EC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3" y="1422463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Espaço Reservado para Conteúdo 3">
            <a:extLst>
              <a:ext uri="{FF2B5EF4-FFF2-40B4-BE49-F238E27FC236}">
                <a16:creationId xmlns:a16="http://schemas.microsoft.com/office/drawing/2014/main" id="{FEEB55E6-A371-A775-477F-5ECE3967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939" y="2619358"/>
            <a:ext cx="1568470" cy="242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áfico 4" descr="Marca de seleção">
            <a:extLst>
              <a:ext uri="{FF2B5EF4-FFF2-40B4-BE49-F238E27FC236}">
                <a16:creationId xmlns:a16="http://schemas.microsoft.com/office/drawing/2014/main" id="{C4150B4C-2CEE-A54D-BE3F-F7119DB35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3" y="2862325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DE9FB87-4458-2B21-663D-F609AA645127}"/>
              </a:ext>
            </a:extLst>
          </p:cNvPr>
          <p:cNvSpPr txBox="1">
            <a:spLocks/>
          </p:cNvSpPr>
          <p:nvPr/>
        </p:nvSpPr>
        <p:spPr bwMode="auto">
          <a:xfrm>
            <a:off x="695325" y="5084763"/>
            <a:ext cx="11161713" cy="16668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defRPr/>
            </a:pP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was </a:t>
            </a:r>
            <a:r>
              <a:rPr lang="en-US" alt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perform the </a:t>
            </a:r>
            <a:r>
              <a:rPr lang="en-US" altLang="pt-BR" b="1" dirty="0">
                <a:solidFill>
                  <a:srgbClr val="EABF34"/>
                </a:solidFill>
              </a:rPr>
              <a:t>tomographic reconstruction 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the object in 3D with the acquired images. Some processing techniques were used such as </a:t>
            </a:r>
            <a:r>
              <a:rPr lang="en-US" altLang="pt-BR" b="1" dirty="0">
                <a:solidFill>
                  <a:srgbClr val="EABF34"/>
                </a:solidFill>
              </a:rPr>
              <a:t>low-pass filters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pt-BR" b="1" dirty="0">
                <a:solidFill>
                  <a:srgbClr val="EABF34"/>
                </a:solidFill>
              </a:rPr>
              <a:t>segmentation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threshold and </a:t>
            </a:r>
            <a:r>
              <a:rPr lang="en-US" altLang="pt-BR" b="1" dirty="0">
                <a:solidFill>
                  <a:srgbClr val="EABF34"/>
                </a:solidFill>
              </a:rPr>
              <a:t>removal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volume artifacts </a:t>
            </a:r>
            <a:r>
              <a:rPr lang="en-US" altLang="pt-BR" b="1" dirty="0">
                <a:solidFill>
                  <a:srgbClr val="EABF34"/>
                </a:solidFill>
              </a:rPr>
              <a:t>not connected 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the main object.</a:t>
            </a:r>
            <a:endParaRPr lang="pt-BR" alt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CF74AD3-FEDD-E1AF-0D1C-550491008951}"/>
              </a:ext>
            </a:extLst>
          </p:cNvPr>
          <p:cNvSpPr txBox="1">
            <a:spLocks/>
          </p:cNvSpPr>
          <p:nvPr/>
        </p:nvSpPr>
        <p:spPr bwMode="auto">
          <a:xfrm>
            <a:off x="695325" y="2813050"/>
            <a:ext cx="7561263" cy="1911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404040"/>
                </a:solidFill>
                <a:latin typeface="Siemens Sans" pitchFamily="2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defRPr/>
            </a:pP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teaching equipment was built with </a:t>
            </a:r>
            <a:r>
              <a:rPr lang="en-US" altLang="pt-BR" b="1" dirty="0">
                <a:solidFill>
                  <a:srgbClr val="EABF34"/>
                </a:solidFill>
              </a:rPr>
              <a:t>accessible materials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ensuring easy </a:t>
            </a:r>
            <a:r>
              <a:rPr lang="en-US" altLang="pt-BR" b="1" dirty="0">
                <a:solidFill>
                  <a:srgbClr val="EABF34"/>
                </a:solidFill>
              </a:rPr>
              <a:t>reproducibility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teaching applications. Using </a:t>
            </a:r>
            <a:r>
              <a:rPr lang="en-US" altLang="pt-BR" b="1" dirty="0">
                <a:solidFill>
                  <a:srgbClr val="EABF34"/>
                </a:solidFill>
              </a:rPr>
              <a:t>visible light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was possible to acquire images in </a:t>
            </a:r>
            <a:r>
              <a:rPr lang="en-US" altLang="pt-BR" b="1" dirty="0">
                <a:solidFill>
                  <a:srgbClr val="EABF34"/>
                </a:solidFill>
              </a:rPr>
              <a:t>multiple projections </a:t>
            </a:r>
            <a:r>
              <a:rPr lang="en-US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obtain a 3D reconstruction similar to the initial object.</a:t>
            </a:r>
            <a:endParaRPr lang="pt-BR" alt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ráfico 7" descr="Marca de seleção">
            <a:extLst>
              <a:ext uri="{FF2B5EF4-FFF2-40B4-BE49-F238E27FC236}">
                <a16:creationId xmlns:a16="http://schemas.microsoft.com/office/drawing/2014/main" id="{F95ACE5D-E61E-001E-C6DF-CD092A35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3" y="5165788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87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536"/>
            <a:ext cx="10515600" cy="1325563"/>
          </a:xfrm>
        </p:spPr>
        <p:txBody>
          <a:bodyPr/>
          <a:lstStyle/>
          <a:p>
            <a:r>
              <a:rPr lang="pt-BR" dirty="0">
                <a:latin typeface="Aftika ExtraBold" panose="00000900000000000000" pitchFamily="50" charset="0"/>
              </a:rPr>
              <a:t>Future steps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BF8E6D-0486-D6DB-DB15-C8D47578B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8" y="1312863"/>
            <a:ext cx="10890250" cy="55721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ts val="3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Raspberry Pi (RPi) to control the rotation angle, as well as create a Wi-Fi link between the RPi and a notebook.</a:t>
            </a: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the tomographic reconstruction process more transparent</a:t>
            </a: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Collimation of the light source: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acquisition of nearly parallel rays</a:t>
            </a: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on other Phantoms: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project we used an opaque object, it would be interesting to test on objects that project a partial shadow on the screen</a:t>
            </a:r>
          </a:p>
          <a:p>
            <a:pPr lvl="1">
              <a:lnSpc>
                <a:spcPts val="3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Ex: opaque plastic or glass.</a:t>
            </a: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classroom use becomes more common, several other applications and challenges can be created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áfico 4" descr="Processador">
            <a:extLst>
              <a:ext uri="{FF2B5EF4-FFF2-40B4-BE49-F238E27FC236}">
                <a16:creationId xmlns:a16="http://schemas.microsoft.com/office/drawing/2014/main" id="{622DD54C-F272-0404-3A5A-67F8801C1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6" y="2412999"/>
            <a:ext cx="708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áfico 8" descr="Computação em Nuvem">
            <a:extLst>
              <a:ext uri="{FF2B5EF4-FFF2-40B4-BE49-F238E27FC236}">
                <a16:creationId xmlns:a16="http://schemas.microsoft.com/office/drawing/2014/main" id="{2CA23BEA-D6DE-DEED-3A3E-2B600279E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48" y="1477962"/>
            <a:ext cx="708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áfico 10" descr="Lanterna">
            <a:extLst>
              <a:ext uri="{FF2B5EF4-FFF2-40B4-BE49-F238E27FC236}">
                <a16:creationId xmlns:a16="http://schemas.microsoft.com/office/drawing/2014/main" id="{A37DFAF8-227D-EEF3-7A0F-FA380F2D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6" y="3278187"/>
            <a:ext cx="708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áfico 14" descr="Debate de ideias do grupo">
            <a:extLst>
              <a:ext uri="{FF2B5EF4-FFF2-40B4-BE49-F238E27FC236}">
                <a16:creationId xmlns:a16="http://schemas.microsoft.com/office/drawing/2014/main" id="{0088428C-C80E-6429-6F11-65310BF3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6" y="5545137"/>
            <a:ext cx="757237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áfico 3" descr="Biscoito de gengibre">
            <a:extLst>
              <a:ext uri="{FF2B5EF4-FFF2-40B4-BE49-F238E27FC236}">
                <a16:creationId xmlns:a16="http://schemas.microsoft.com/office/drawing/2014/main" id="{B5D0E51E-EADF-9A27-F2D1-0243A12E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86" y="4141787"/>
            <a:ext cx="757237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AE4126E-AAAC-719B-78F3-DA74DA4A605E}"/>
              </a:ext>
            </a:extLst>
          </p:cNvPr>
          <p:cNvSpPr/>
          <p:nvPr/>
        </p:nvSpPr>
        <p:spPr>
          <a:xfrm>
            <a:off x="-231494" y="-231494"/>
            <a:ext cx="477556" cy="7315200"/>
          </a:xfrm>
          <a:prstGeom prst="rect">
            <a:avLst/>
          </a:prstGeom>
          <a:solidFill>
            <a:srgbClr val="EABF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4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" r="-224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References</a:t>
            </a:r>
            <a:endParaRPr lang="pt-BR" dirty="0">
              <a:latin typeface="Aftika ExtraBold" panose="000009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64C58B-89F9-48C3-64E4-1E356CEC9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557338"/>
            <a:ext cx="10972800" cy="4525962"/>
          </a:xfrm>
        </p:spPr>
        <p:txBody>
          <a:bodyPr/>
          <a:lstStyle/>
          <a:p>
            <a:pPr marL="228600" indent="-2286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pt-BR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BARBOSA, E. F.; MOURA, D. d. Metodologias ativas de aprendizagem no ensino de engenharia. In: Anais </a:t>
            </a:r>
            <a:r>
              <a:rPr lang="pt-BR" altLang="pt-BR" sz="1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International</a:t>
            </a:r>
            <a:r>
              <a:rPr lang="pt-BR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pt-BR" altLang="pt-BR" sz="1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Conference</a:t>
            </a:r>
            <a:r>
              <a:rPr lang="pt-BR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pt-BR" altLang="pt-BR" sz="1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on</a:t>
            </a:r>
            <a:r>
              <a:rPr lang="pt-BR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pt-BR" altLang="pt-BR" sz="1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Engineering</a:t>
            </a:r>
            <a:r>
              <a:rPr lang="pt-BR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pt-BR" altLang="pt-BR" sz="1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and</a:t>
            </a:r>
            <a:r>
              <a:rPr lang="pt-BR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 Technology </a:t>
            </a:r>
            <a:r>
              <a:rPr lang="pt-BR" altLang="pt-BR" sz="1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Education</a:t>
            </a:r>
            <a:r>
              <a:rPr lang="pt-BR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, Cairo, Egito. [</a:t>
            </a:r>
            <a:r>
              <a:rPr lang="pt-BR" altLang="pt-BR" sz="1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S.l</a:t>
            </a:r>
            <a:r>
              <a:rPr lang="pt-BR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.: s.n.], 2014. v. 13, p. 110–116</a:t>
            </a:r>
          </a:p>
          <a:p>
            <a:pPr marL="228600" indent="-228600">
              <a:buFont typeface="Calibri" panose="020F0502020204030204" pitchFamily="34" charset="0"/>
              <a:buAutoNum type="arabicPeriod"/>
            </a:pPr>
            <a:r>
              <a:rPr lang="en-US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Emanuel Larsson, </a:t>
            </a:r>
            <a:r>
              <a:rPr lang="en-US" altLang="pt-BR" sz="1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Doğa</a:t>
            </a:r>
            <a:r>
              <a:rPr lang="en-US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pt-BR" sz="16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Gürsoy</a:t>
            </a:r>
            <a:r>
              <a:rPr lang="en-US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, Stephen A. Hall, Kitchen-based light tomography - a DIY toolkit for advancing tomography - by and for the tomography community. Tomography of Materials and Structures. Volume 1 2023. ISSN 2949-673X. https://doi.org/10.1016/j.tmater.2022.100001.</a:t>
            </a:r>
          </a:p>
          <a:p>
            <a:pPr marL="228600" indent="-228600">
              <a:buFont typeface="Calibri" panose="020F0502020204030204" pitchFamily="34" charset="0"/>
              <a:buAutoNum type="arabicPeriod"/>
            </a:pPr>
            <a:r>
              <a:rPr lang="pt-BR" altLang="pt-BR" sz="1600" dirty="0">
                <a:ea typeface="ＭＳ Ｐゴシック" panose="020B0600070205080204" pitchFamily="34" charset="-128"/>
                <a:cs typeface="Arial" panose="020B0604020202020204" pitchFamily="34" charset="0"/>
              </a:rPr>
              <a:t>CRTR-CONSELHO REGIONAL DE TÉCNICOS EM RADIOLOGIA DE SÃO PAULO. Tomografia computadorizada: Evolução marcada por gerações. Disponível em &lt;https://crtrsp.org.br/tomografia-computadorizada/&gt; Acesso em 21 de abril de 2024.</a:t>
            </a:r>
          </a:p>
          <a:p>
            <a:pPr marL="228600" indent="-228600">
              <a:buFont typeface="Calibri" panose="020F0502020204030204" pitchFamily="34" charset="0"/>
              <a:buAutoNum type="arabicPeriod"/>
            </a:pPr>
            <a:endParaRPr lang="pt-BR" altLang="pt-BR" sz="1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94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4;p8">
            <a:extLst>
              <a:ext uri="{FF2B5EF4-FFF2-40B4-BE49-F238E27FC236}">
                <a16:creationId xmlns:a16="http://schemas.microsoft.com/office/drawing/2014/main" id="{4BD63022-9FEB-F13B-F18E-01DB033D73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5;p8">
            <a:extLst>
              <a:ext uri="{FF2B5EF4-FFF2-40B4-BE49-F238E27FC236}">
                <a16:creationId xmlns:a16="http://schemas.microsoft.com/office/drawing/2014/main" id="{85BE574D-1EE8-50CF-8AC6-3A4A10D1CC9B}"/>
              </a:ext>
            </a:extLst>
          </p:cNvPr>
          <p:cNvSpPr txBox="1"/>
          <p:nvPr/>
        </p:nvSpPr>
        <p:spPr>
          <a:xfrm>
            <a:off x="1072697" y="2232563"/>
            <a:ext cx="10046606" cy="204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OBRIGADO PELA </a:t>
            </a:r>
            <a:endParaRPr sz="3600" dirty="0"/>
          </a:p>
          <a:p>
            <a:pPr marL="0" marR="0" lvl="0" indent="0" algn="ctr" rtl="0">
              <a:lnSpc>
                <a:spcPct val="18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SUA ATENÇÃO!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78061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ED06167-FF35-0EE6-0214-2273334C69A0}"/>
              </a:ext>
            </a:extLst>
          </p:cNvPr>
          <p:cNvSpPr/>
          <p:nvPr/>
        </p:nvSpPr>
        <p:spPr>
          <a:xfrm>
            <a:off x="-941406" y="1550647"/>
            <a:ext cx="6933234" cy="4802187"/>
          </a:xfrm>
          <a:prstGeom prst="roundRect">
            <a:avLst/>
          </a:prstGeom>
          <a:solidFill>
            <a:srgbClr val="6879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104;p4">
            <a:extLst>
              <a:ext uri="{FF2B5EF4-FFF2-40B4-BE49-F238E27FC236}">
                <a16:creationId xmlns:a16="http://schemas.microsoft.com/office/drawing/2014/main" id="{3D158B72-A1A2-1ABC-9CB7-116FCBEE332F}"/>
              </a:ext>
            </a:extLst>
          </p:cNvPr>
          <p:cNvSpPr/>
          <p:nvPr/>
        </p:nvSpPr>
        <p:spPr>
          <a:xfrm>
            <a:off x="10035250" y="-393539"/>
            <a:ext cx="2156749" cy="7229424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52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6E99FE0-68C2-CD04-E58A-2A2ADEEB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Motivation</a:t>
            </a:r>
            <a:endParaRPr lang="pt-BR" dirty="0">
              <a:latin typeface="Aftika ExtraBold" panose="00000900000000000000" pitchFamily="50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F9DAA78-4C24-1831-873C-283FFC0E4CB7}"/>
              </a:ext>
            </a:extLst>
          </p:cNvPr>
          <p:cNvSpPr txBox="1">
            <a:spLocks/>
          </p:cNvSpPr>
          <p:nvPr/>
        </p:nvSpPr>
        <p:spPr>
          <a:xfrm>
            <a:off x="965190" y="1832640"/>
            <a:ext cx="4999420" cy="11699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pt-BR" dirty="0">
                <a:ea typeface="ＭＳ Ｐゴシック" panose="020B0600070205080204" pitchFamily="34" charset="-128"/>
              </a:rPr>
              <a:t>In engineering education there is a </a:t>
            </a:r>
            <a:r>
              <a:rPr lang="en-US" altLang="pt-BR" b="1" dirty="0">
                <a:solidFill>
                  <a:schemeClr val="bg1"/>
                </a:solidFill>
                <a:ea typeface="ＭＳ Ｐゴシック" panose="020B0600070205080204" pitchFamily="34" charset="-128"/>
              </a:rPr>
              <a:t>lack</a:t>
            </a:r>
            <a:r>
              <a:rPr lang="en-US" altLang="pt-BR" dirty="0">
                <a:ea typeface="ＭＳ Ｐゴシック" panose="020B0600070205080204" pitchFamily="34" charset="-128"/>
              </a:rPr>
              <a:t> of teaching resources that are close to practice</a:t>
            </a:r>
            <a:endParaRPr lang="pt-BR" altLang="pt-BR" b="1" dirty="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E5EF9D93-2AC6-42E1-5709-1E58B0F30818}"/>
              </a:ext>
            </a:extLst>
          </p:cNvPr>
          <p:cNvSpPr txBox="1">
            <a:spLocks/>
          </p:cNvSpPr>
          <p:nvPr/>
        </p:nvSpPr>
        <p:spPr bwMode="auto">
          <a:xfrm>
            <a:off x="831500" y="4365576"/>
            <a:ext cx="4347322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</a:pPr>
            <a:r>
              <a:rPr lang="pt-BR" altLang="pt-BR" sz="2000" dirty="0">
                <a:solidFill>
                  <a:schemeClr val="bg1"/>
                </a:solidFill>
              </a:rPr>
              <a:t>Design </a:t>
            </a:r>
            <a:r>
              <a:rPr lang="pt-BR" altLang="pt-BR" sz="2000" dirty="0" err="1">
                <a:solidFill>
                  <a:schemeClr val="bg1"/>
                </a:solidFill>
              </a:rPr>
              <a:t>thinking</a:t>
            </a:r>
            <a:endParaRPr lang="pt-BR" altLang="pt-BR" sz="20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pt-BR" altLang="pt-BR" sz="2000" dirty="0">
                <a:solidFill>
                  <a:schemeClr val="bg1"/>
                </a:solidFill>
              </a:rPr>
              <a:t>Hands-on</a:t>
            </a:r>
          </a:p>
          <a:p>
            <a:pPr>
              <a:spcBef>
                <a:spcPts val="600"/>
              </a:spcBef>
            </a:pPr>
            <a:r>
              <a:rPr lang="pt-BR" altLang="pt-BR" sz="2000" dirty="0">
                <a:solidFill>
                  <a:schemeClr val="bg1"/>
                </a:solidFill>
              </a:rPr>
              <a:t>Do it </a:t>
            </a:r>
            <a:r>
              <a:rPr lang="pt-BR" altLang="pt-BR" sz="2000" dirty="0" err="1">
                <a:solidFill>
                  <a:schemeClr val="bg1"/>
                </a:solidFill>
              </a:rPr>
              <a:t>Yourself</a:t>
            </a:r>
            <a:endParaRPr lang="pt-BR" altLang="pt-BR" sz="20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pt-BR" altLang="pt-BR" sz="2000" dirty="0" err="1">
                <a:solidFill>
                  <a:schemeClr val="bg1"/>
                </a:solidFill>
              </a:rPr>
              <a:t>Problem-based</a:t>
            </a:r>
            <a:r>
              <a:rPr lang="pt-BR" altLang="pt-BR" sz="2000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47A89F7-90D4-6115-EF52-D78550BE57FC}"/>
              </a:ext>
            </a:extLst>
          </p:cNvPr>
          <p:cNvSpPr txBox="1">
            <a:spLocks/>
          </p:cNvSpPr>
          <p:nvPr/>
        </p:nvSpPr>
        <p:spPr bwMode="auto">
          <a:xfrm>
            <a:off x="965190" y="3093712"/>
            <a:ext cx="4846852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pt-BR" sz="2800" dirty="0">
                <a:solidFill>
                  <a:schemeClr val="tx1"/>
                </a:solidFill>
                <a:latin typeface="+mn-lt"/>
              </a:rPr>
              <a:t>Application of </a:t>
            </a:r>
            <a:r>
              <a:rPr lang="en-US" altLang="pt-BR" sz="2800" b="1" dirty="0">
                <a:solidFill>
                  <a:schemeClr val="bg1"/>
                </a:solidFill>
                <a:latin typeface="+mn-lt"/>
              </a:rPr>
              <a:t>teaching</a:t>
            </a:r>
            <a:r>
              <a:rPr lang="en-US" altLang="pt-BR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2800" dirty="0">
                <a:solidFill>
                  <a:schemeClr val="bg1"/>
                </a:solidFill>
                <a:latin typeface="+mn-lt"/>
              </a:rPr>
              <a:t>equipment</a:t>
            </a:r>
            <a:r>
              <a:rPr lang="en-US" altLang="pt-BR" sz="2800" dirty="0">
                <a:solidFill>
                  <a:schemeClr val="tx1"/>
                </a:solidFill>
                <a:latin typeface="+mn-lt"/>
              </a:rPr>
              <a:t> in education</a:t>
            </a:r>
            <a:endParaRPr lang="pt-BR" altLang="pt-BR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320A9C-C827-E2EC-C272-3049F38EBD60}"/>
              </a:ext>
            </a:extLst>
          </p:cNvPr>
          <p:cNvSpPr>
            <a:spLocks noChangeAspect="1"/>
          </p:cNvSpPr>
          <p:nvPr/>
        </p:nvSpPr>
        <p:spPr>
          <a:xfrm>
            <a:off x="607663" y="4503689"/>
            <a:ext cx="119201" cy="107950"/>
          </a:xfrm>
          <a:prstGeom prst="roundRect">
            <a:avLst/>
          </a:prstGeom>
          <a:solidFill>
            <a:srgbClr val="EABF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5B53FD4-20CC-B8E1-F79A-20088D7464FB}"/>
              </a:ext>
            </a:extLst>
          </p:cNvPr>
          <p:cNvSpPr>
            <a:spLocks noChangeAspect="1"/>
          </p:cNvSpPr>
          <p:nvPr/>
        </p:nvSpPr>
        <p:spPr>
          <a:xfrm>
            <a:off x="607663" y="4886276"/>
            <a:ext cx="119201" cy="107950"/>
          </a:xfrm>
          <a:prstGeom prst="roundRect">
            <a:avLst/>
          </a:prstGeom>
          <a:solidFill>
            <a:srgbClr val="EABF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0486F71-9663-A1F8-B25F-D65B485EBD74}"/>
              </a:ext>
            </a:extLst>
          </p:cNvPr>
          <p:cNvSpPr>
            <a:spLocks noChangeAspect="1"/>
          </p:cNvSpPr>
          <p:nvPr/>
        </p:nvSpPr>
        <p:spPr>
          <a:xfrm>
            <a:off x="607663" y="5270451"/>
            <a:ext cx="119201" cy="107950"/>
          </a:xfrm>
          <a:prstGeom prst="roundRect">
            <a:avLst/>
          </a:prstGeom>
          <a:solidFill>
            <a:srgbClr val="EABF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DEF123C-EA2A-62BC-3961-57C697BAA09E}"/>
              </a:ext>
            </a:extLst>
          </p:cNvPr>
          <p:cNvSpPr>
            <a:spLocks noChangeAspect="1"/>
          </p:cNvSpPr>
          <p:nvPr/>
        </p:nvSpPr>
        <p:spPr>
          <a:xfrm>
            <a:off x="607663" y="5654626"/>
            <a:ext cx="119201" cy="107950"/>
          </a:xfrm>
          <a:prstGeom prst="roundRect">
            <a:avLst/>
          </a:prstGeom>
          <a:solidFill>
            <a:srgbClr val="EABF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30" name="Gráfico 29" descr="Sala de aula">
            <a:extLst>
              <a:ext uri="{FF2B5EF4-FFF2-40B4-BE49-F238E27FC236}">
                <a16:creationId xmlns:a16="http://schemas.microsoft.com/office/drawing/2014/main" id="{6F679F6B-94E6-6315-A169-B81023760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226" y="1880805"/>
            <a:ext cx="846964" cy="914400"/>
          </a:xfrm>
          <a:prstGeom prst="rect">
            <a:avLst/>
          </a:prstGeom>
        </p:spPr>
      </p:pic>
      <p:pic>
        <p:nvPicPr>
          <p:cNvPr id="34" name="Gráfico 33" descr="Engrenagens">
            <a:extLst>
              <a:ext uri="{FF2B5EF4-FFF2-40B4-BE49-F238E27FC236}">
                <a16:creationId xmlns:a16="http://schemas.microsoft.com/office/drawing/2014/main" id="{CF768A76-77CF-57D1-BA00-0C2BBC64A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96" y="3269587"/>
            <a:ext cx="581694" cy="581694"/>
          </a:xfrm>
          <a:prstGeom prst="rect">
            <a:avLst/>
          </a:prstGeom>
        </p:spPr>
      </p:pic>
      <p:pic>
        <p:nvPicPr>
          <p:cNvPr id="36" name="Gráfico 35" descr="Régua">
            <a:extLst>
              <a:ext uri="{FF2B5EF4-FFF2-40B4-BE49-F238E27FC236}">
                <a16:creationId xmlns:a16="http://schemas.microsoft.com/office/drawing/2014/main" id="{70EB4ADF-E821-1DB1-3B47-49D744BAA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76954">
            <a:off x="10312" y="3194330"/>
            <a:ext cx="607200" cy="607200"/>
          </a:xfrm>
          <a:prstGeom prst="rect">
            <a:avLst/>
          </a:prstGeom>
        </p:spPr>
      </p:pic>
      <p:pic>
        <p:nvPicPr>
          <p:cNvPr id="37" name="Picture 4" descr="Tomógrafo computadorizado - Revolution Frontier - GE Healthcare - para  tomografia de corpo inteiro / 128 cortes / com abertura ampla">
            <a:extLst>
              <a:ext uri="{FF2B5EF4-FFF2-40B4-BE49-F238E27FC236}">
                <a16:creationId xmlns:a16="http://schemas.microsoft.com/office/drawing/2014/main" id="{7CCD9B62-046B-034C-DCA7-6ADFA5D97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 b="16736"/>
          <a:stretch>
            <a:fillRect/>
          </a:stretch>
        </p:blipFill>
        <p:spPr bwMode="auto">
          <a:xfrm>
            <a:off x="7257456" y="365125"/>
            <a:ext cx="3658039" cy="259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" name="Diagrama 37">
            <a:extLst>
              <a:ext uri="{FF2B5EF4-FFF2-40B4-BE49-F238E27FC236}">
                <a16:creationId xmlns:a16="http://schemas.microsoft.com/office/drawing/2014/main" id="{22CA2F87-F8F7-B2F7-51C2-6ECC63DF4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1888035"/>
              </p:ext>
            </p:extLst>
          </p:nvPr>
        </p:nvGraphicFramePr>
        <p:xfrm>
          <a:off x="6603151" y="3144580"/>
          <a:ext cx="4757349" cy="328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37686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5">
            <a:extLst>
              <a:ext uri="{FF2B5EF4-FFF2-40B4-BE49-F238E27FC236}">
                <a16:creationId xmlns:a16="http://schemas.microsoft.com/office/drawing/2014/main" id="{EF2068BB-B744-E7F9-548D-B1374BD13BB5}"/>
              </a:ext>
            </a:extLst>
          </p:cNvPr>
          <p:cNvSpPr/>
          <p:nvPr/>
        </p:nvSpPr>
        <p:spPr>
          <a:xfrm>
            <a:off x="-891861" y="0"/>
            <a:ext cx="55753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361" r="-1186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EABF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25B8A9-AC85-9D65-D892-0D9658D4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33" y="317743"/>
            <a:ext cx="10173182" cy="1325563"/>
          </a:xfrm>
        </p:spPr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Motivation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FDF1F9-E956-C4C8-8511-0FA511AB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95" y="1528392"/>
            <a:ext cx="4074288" cy="207504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ftika Bold" panose="00000800000000000000" pitchFamily="2" charset="0"/>
              </a:rPr>
              <a:t>We conducted a </a:t>
            </a:r>
            <a:r>
              <a:rPr lang="en-US" sz="2400" dirty="0">
                <a:solidFill>
                  <a:srgbClr val="1A759E"/>
                </a:solidFill>
                <a:latin typeface="Aftika Bold" panose="00000800000000000000" pitchFamily="2" charset="0"/>
              </a:rPr>
              <a:t>survey</a:t>
            </a:r>
            <a:r>
              <a:rPr lang="en-US" sz="2400" dirty="0">
                <a:latin typeface="Aftika Bold" panose="00000800000000000000" pitchFamily="2" charset="0"/>
              </a:rPr>
              <a:t> with Biomedical Engineering students at UFABC, where </a:t>
            </a:r>
            <a:r>
              <a:rPr lang="en-US" sz="2400" dirty="0">
                <a:solidFill>
                  <a:srgbClr val="1A759E"/>
                </a:solidFill>
                <a:latin typeface="Aftika Bold" panose="00000800000000000000" pitchFamily="2" charset="0"/>
              </a:rPr>
              <a:t>20 responses</a:t>
            </a:r>
            <a:r>
              <a:rPr lang="en-US" sz="2400" dirty="0">
                <a:latin typeface="Aftika Bold" panose="00000800000000000000" pitchFamily="2" charset="0"/>
              </a:rPr>
              <a:t> were obtained</a:t>
            </a:r>
            <a:endParaRPr lang="pt-BR" dirty="0">
              <a:latin typeface="Aftika Bold" panose="00000800000000000000" pitchFamily="2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947EF8-4CD7-4B0B-5EF3-4EFF2C3774F8}"/>
              </a:ext>
            </a:extLst>
          </p:cNvPr>
          <p:cNvSpPr txBox="1">
            <a:spLocks/>
          </p:cNvSpPr>
          <p:nvPr/>
        </p:nvSpPr>
        <p:spPr bwMode="auto">
          <a:xfrm>
            <a:off x="967854" y="3757977"/>
            <a:ext cx="3446098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pt-BR" altLang="pt-BR" b="1" dirty="0">
                <a:solidFill>
                  <a:schemeClr val="bg1"/>
                </a:solidFill>
                <a:latin typeface="Aftika Bold" panose="00000800000000000000" pitchFamily="2" charset="0"/>
              </a:rPr>
              <a:t>14 </a:t>
            </a:r>
            <a:r>
              <a:rPr lang="pt-BR" altLang="pt-BR" b="1" dirty="0" err="1">
                <a:solidFill>
                  <a:schemeClr val="bg1"/>
                </a:solidFill>
                <a:latin typeface="Aftika Bold" panose="00000800000000000000" pitchFamily="2" charset="0"/>
              </a:rPr>
              <a:t>students</a:t>
            </a:r>
            <a:endParaRPr lang="pt-BR" altLang="pt-BR" b="1" dirty="0">
              <a:solidFill>
                <a:schemeClr val="bg1"/>
              </a:solidFill>
              <a:latin typeface="Aftika Bold" panose="000008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altLang="pt-BR" b="1" dirty="0">
                <a:solidFill>
                  <a:schemeClr val="bg1"/>
                </a:solidFill>
                <a:latin typeface="Aftika Bold" panose="00000800000000000000" pitchFamily="2" charset="0"/>
              </a:rPr>
              <a:t>4 </a:t>
            </a:r>
            <a:r>
              <a:rPr lang="pt-BR" altLang="pt-BR" b="1" dirty="0" err="1">
                <a:solidFill>
                  <a:schemeClr val="bg1"/>
                </a:solidFill>
                <a:latin typeface="Aftika Bold" panose="00000800000000000000" pitchFamily="2" charset="0"/>
              </a:rPr>
              <a:t>former</a:t>
            </a:r>
            <a:r>
              <a:rPr lang="pt-BR" altLang="pt-BR" b="1" dirty="0">
                <a:solidFill>
                  <a:schemeClr val="bg1"/>
                </a:solidFill>
                <a:latin typeface="Aftika Bold" panose="00000800000000000000" pitchFamily="2" charset="0"/>
              </a:rPr>
              <a:t> </a:t>
            </a:r>
            <a:r>
              <a:rPr lang="pt-BR" altLang="pt-BR" b="1" dirty="0" err="1">
                <a:solidFill>
                  <a:schemeClr val="bg1"/>
                </a:solidFill>
                <a:latin typeface="Aftika Bold" panose="00000800000000000000" pitchFamily="2" charset="0"/>
              </a:rPr>
              <a:t>students</a:t>
            </a:r>
            <a:endParaRPr lang="pt-BR" altLang="pt-BR" b="1" dirty="0">
              <a:solidFill>
                <a:schemeClr val="bg1"/>
              </a:solidFill>
              <a:latin typeface="Aftika Bold" panose="000008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altLang="pt-BR" b="1" dirty="0">
                <a:solidFill>
                  <a:schemeClr val="bg1"/>
                </a:solidFill>
                <a:latin typeface="Aftika Bold" panose="00000800000000000000" pitchFamily="2" charset="0"/>
              </a:rPr>
              <a:t>2 </a:t>
            </a:r>
            <a:r>
              <a:rPr lang="pt-BR" altLang="pt-BR" b="1" dirty="0" err="1">
                <a:solidFill>
                  <a:schemeClr val="bg1"/>
                </a:solidFill>
                <a:latin typeface="Aftika Bold" panose="00000800000000000000" pitchFamily="2" charset="0"/>
              </a:rPr>
              <a:t>professors</a:t>
            </a:r>
            <a:endParaRPr lang="pt-BR" altLang="pt-BR" b="1" dirty="0">
              <a:solidFill>
                <a:schemeClr val="bg1"/>
              </a:solidFill>
              <a:latin typeface="Aftika Bold" panose="00000800000000000000" pitchFamily="2" charset="0"/>
            </a:endParaRPr>
          </a:p>
        </p:txBody>
      </p:sp>
      <p:pic>
        <p:nvPicPr>
          <p:cNvPr id="19" name="Gráfico 18" descr="Chapéu de formatura">
            <a:extLst>
              <a:ext uri="{FF2B5EF4-FFF2-40B4-BE49-F238E27FC236}">
                <a16:creationId xmlns:a16="http://schemas.microsoft.com/office/drawing/2014/main" id="{E195D130-248C-46CD-EA5D-793CA803E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738" y="4425788"/>
            <a:ext cx="604115" cy="604115"/>
          </a:xfrm>
          <a:prstGeom prst="rect">
            <a:avLst/>
          </a:prstGeom>
        </p:spPr>
      </p:pic>
      <p:pic>
        <p:nvPicPr>
          <p:cNvPr id="21" name="Gráfico 20" descr="Sala de aula">
            <a:extLst>
              <a:ext uri="{FF2B5EF4-FFF2-40B4-BE49-F238E27FC236}">
                <a16:creationId xmlns:a16="http://schemas.microsoft.com/office/drawing/2014/main" id="{A6377A89-29DA-CE8F-509E-A6111EFBA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563" y="5027550"/>
            <a:ext cx="604115" cy="604115"/>
          </a:xfrm>
          <a:prstGeom prst="rect">
            <a:avLst/>
          </a:prstGeom>
        </p:spPr>
      </p:pic>
      <p:pic>
        <p:nvPicPr>
          <p:cNvPr id="25" name="Gráfico 24" descr="Grupo">
            <a:extLst>
              <a:ext uri="{FF2B5EF4-FFF2-40B4-BE49-F238E27FC236}">
                <a16:creationId xmlns:a16="http://schemas.microsoft.com/office/drawing/2014/main" id="{561A78E0-DA02-524B-6335-06A150A93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934" y="3842247"/>
            <a:ext cx="549919" cy="549919"/>
          </a:xfrm>
          <a:prstGeom prst="rect">
            <a:avLst/>
          </a:prstGeom>
        </p:spPr>
      </p:pic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2AB3BBA0-DEAF-1E15-A565-1A1C2F151DF0}"/>
              </a:ext>
            </a:extLst>
          </p:cNvPr>
          <p:cNvSpPr txBox="1">
            <a:spLocks/>
          </p:cNvSpPr>
          <p:nvPr/>
        </p:nvSpPr>
        <p:spPr bwMode="auto">
          <a:xfrm>
            <a:off x="8207158" y="4117207"/>
            <a:ext cx="3935412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pt-BR" sz="3200" b="1" dirty="0">
                <a:solidFill>
                  <a:schemeClr val="accent1"/>
                </a:solidFill>
              </a:rPr>
              <a:t>100% </a:t>
            </a:r>
            <a:r>
              <a:rPr lang="pt-BR" altLang="pt-BR" sz="3200" b="1" dirty="0" err="1">
                <a:solidFill>
                  <a:schemeClr val="accent1"/>
                </a:solidFill>
              </a:rPr>
              <a:t>students</a:t>
            </a:r>
            <a:endParaRPr lang="pt-BR" altLang="pt-BR" b="1" dirty="0">
              <a:solidFill>
                <a:schemeClr val="accent1"/>
              </a:solidFill>
            </a:endParaRPr>
          </a:p>
          <a:p>
            <a:pPr algn="ctr"/>
            <a:r>
              <a:rPr lang="en-US" altLang="pt-BR" sz="2000" dirty="0"/>
              <a:t>They believe that if they had closer contact with teaching equipment they would understand the topic better</a:t>
            </a:r>
            <a:endParaRPr lang="pt-BR" altLang="pt-BR" b="1" dirty="0">
              <a:solidFill>
                <a:srgbClr val="61937F"/>
              </a:solidFill>
            </a:endParaRP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F2578E99-4D54-C646-2497-E8481BF91661}"/>
              </a:ext>
            </a:extLst>
          </p:cNvPr>
          <p:cNvSpPr txBox="1">
            <a:spLocks/>
          </p:cNvSpPr>
          <p:nvPr/>
        </p:nvSpPr>
        <p:spPr bwMode="auto">
          <a:xfrm>
            <a:off x="4412212" y="362701"/>
            <a:ext cx="37238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pt-BR" sz="2000" dirty="0"/>
              <a:t>About the difficulty in understanding CT concepts:</a:t>
            </a:r>
            <a:endParaRPr lang="pt-BR" altLang="pt-BR" sz="2000" b="1" dirty="0">
              <a:solidFill>
                <a:srgbClr val="61937F"/>
              </a:solidFill>
            </a:endParaRP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45897B7C-65B9-F5E0-6F7D-90D20A64F629}"/>
              </a:ext>
            </a:extLst>
          </p:cNvPr>
          <p:cNvSpPr txBox="1">
            <a:spLocks/>
          </p:cNvSpPr>
          <p:nvPr/>
        </p:nvSpPr>
        <p:spPr bwMode="auto">
          <a:xfrm>
            <a:off x="4538799" y="1445540"/>
            <a:ext cx="133350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pt-BR" sz="3200" b="1" dirty="0">
                <a:solidFill>
                  <a:schemeClr val="accent1"/>
                </a:solidFill>
              </a:rPr>
              <a:t>75%</a:t>
            </a:r>
            <a:endParaRPr lang="pt-BR" altLang="pt-BR" b="1" dirty="0">
              <a:solidFill>
                <a:schemeClr val="accent1"/>
              </a:solidFill>
            </a:endParaRP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172F4C30-9FC3-D945-CA33-70C21C7301C7}"/>
              </a:ext>
            </a:extLst>
          </p:cNvPr>
          <p:cNvSpPr txBox="1">
            <a:spLocks/>
          </p:cNvSpPr>
          <p:nvPr/>
        </p:nvSpPr>
        <p:spPr bwMode="auto">
          <a:xfrm>
            <a:off x="6593024" y="1445540"/>
            <a:ext cx="133508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pt-BR" sz="3200" b="1" dirty="0">
                <a:solidFill>
                  <a:schemeClr val="accent1"/>
                </a:solidFill>
              </a:rPr>
              <a:t>25%</a:t>
            </a:r>
            <a:endParaRPr lang="pt-BR" altLang="pt-BR" b="1" dirty="0">
              <a:solidFill>
                <a:schemeClr val="accent1"/>
              </a:solidFill>
            </a:endParaRPr>
          </a:p>
        </p:txBody>
      </p:sp>
      <p:sp>
        <p:nvSpPr>
          <p:cNvPr id="30" name="Espaço Reservado para Conteúdo 2">
            <a:extLst>
              <a:ext uri="{FF2B5EF4-FFF2-40B4-BE49-F238E27FC236}">
                <a16:creationId xmlns:a16="http://schemas.microsoft.com/office/drawing/2014/main" id="{96FBD62D-8388-049D-2537-BC3FA1FC3BA5}"/>
              </a:ext>
            </a:extLst>
          </p:cNvPr>
          <p:cNvSpPr txBox="1">
            <a:spLocks/>
          </p:cNvSpPr>
          <p:nvPr/>
        </p:nvSpPr>
        <p:spPr bwMode="auto">
          <a:xfrm>
            <a:off x="4307024" y="2502815"/>
            <a:ext cx="18573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pt-BR" sz="1800" dirty="0" err="1"/>
              <a:t>Easily</a:t>
            </a:r>
            <a:r>
              <a:rPr lang="pt-BR" altLang="pt-BR" sz="1800" dirty="0"/>
              <a:t> </a:t>
            </a:r>
            <a:r>
              <a:rPr lang="pt-BR" altLang="pt-BR" sz="1800" dirty="0" err="1"/>
              <a:t>understood</a:t>
            </a:r>
            <a:endParaRPr lang="pt-BR" altLang="pt-BR" sz="1800" b="1" dirty="0">
              <a:solidFill>
                <a:srgbClr val="61937F"/>
              </a:solidFill>
            </a:endParaRPr>
          </a:p>
        </p:txBody>
      </p:sp>
      <p:sp>
        <p:nvSpPr>
          <p:cNvPr id="31" name="Espaço Reservado para Conteúdo 2">
            <a:extLst>
              <a:ext uri="{FF2B5EF4-FFF2-40B4-BE49-F238E27FC236}">
                <a16:creationId xmlns:a16="http://schemas.microsoft.com/office/drawing/2014/main" id="{D40DC7CD-8C4D-484F-EB4F-4FE1FE3DA5E5}"/>
              </a:ext>
            </a:extLst>
          </p:cNvPr>
          <p:cNvSpPr txBox="1">
            <a:spLocks/>
          </p:cNvSpPr>
          <p:nvPr/>
        </p:nvSpPr>
        <p:spPr bwMode="auto">
          <a:xfrm>
            <a:off x="6278699" y="2502815"/>
            <a:ext cx="18573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pt-BR" sz="1800" dirty="0" err="1"/>
              <a:t>Had</a:t>
            </a:r>
            <a:r>
              <a:rPr lang="pt-BR" altLang="pt-BR" sz="1800" dirty="0"/>
              <a:t> </a:t>
            </a:r>
            <a:r>
              <a:rPr lang="pt-BR" altLang="pt-BR" sz="1800" dirty="0" err="1"/>
              <a:t>difficulty</a:t>
            </a:r>
            <a:endParaRPr lang="pt-BR" altLang="pt-BR" sz="1800" b="1" dirty="0">
              <a:solidFill>
                <a:srgbClr val="61937F"/>
              </a:solidFill>
            </a:endParaRPr>
          </a:p>
        </p:txBody>
      </p:sp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646BC1B5-F0CA-E3A3-A363-CFF1454743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917387"/>
              </p:ext>
            </p:extLst>
          </p:nvPr>
        </p:nvGraphicFramePr>
        <p:xfrm>
          <a:off x="4504328" y="4162593"/>
          <a:ext cx="3701242" cy="2548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33" name="Gráfico 4" descr="Perguntas">
            <a:extLst>
              <a:ext uri="{FF2B5EF4-FFF2-40B4-BE49-F238E27FC236}">
                <a16:creationId xmlns:a16="http://schemas.microsoft.com/office/drawing/2014/main" id="{EC4B8C43-8065-6FAF-2843-F3664099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62" y="2032915"/>
            <a:ext cx="46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áfico 6" descr="Cérebro na cabeça">
            <a:extLst>
              <a:ext uri="{FF2B5EF4-FFF2-40B4-BE49-F238E27FC236}">
                <a16:creationId xmlns:a16="http://schemas.microsoft.com/office/drawing/2014/main" id="{DB25E16E-3F0D-91A1-7246-58FDD96A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199" y="2042440"/>
            <a:ext cx="458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Espaço Reservado para Conteúdo 2">
            <a:extLst>
              <a:ext uri="{FF2B5EF4-FFF2-40B4-BE49-F238E27FC236}">
                <a16:creationId xmlns:a16="http://schemas.microsoft.com/office/drawing/2014/main" id="{0C4EE39A-0E2F-3951-A371-9E6A407BA22F}"/>
              </a:ext>
            </a:extLst>
          </p:cNvPr>
          <p:cNvSpPr txBox="1">
            <a:spLocks/>
          </p:cNvSpPr>
          <p:nvPr/>
        </p:nvSpPr>
        <p:spPr bwMode="auto">
          <a:xfrm>
            <a:off x="4482780" y="3513603"/>
            <a:ext cx="3937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000" dirty="0" err="1"/>
              <a:t>About</a:t>
            </a:r>
            <a:r>
              <a:rPr lang="pt-BR" altLang="pt-BR" sz="2000" dirty="0"/>
              <a:t> </a:t>
            </a:r>
            <a:r>
              <a:rPr lang="pt-BR" altLang="pt-BR" sz="2000" dirty="0" err="1"/>
              <a:t>understanding</a:t>
            </a:r>
            <a:r>
              <a:rPr lang="pt-BR" altLang="pt-BR" sz="2000" dirty="0"/>
              <a:t> CT </a:t>
            </a:r>
            <a:r>
              <a:rPr lang="pt-BR" altLang="pt-BR" sz="2000" dirty="0" err="1"/>
              <a:t>subjects</a:t>
            </a:r>
            <a:r>
              <a:rPr lang="pt-BR" altLang="pt-BR" sz="2000" dirty="0"/>
              <a:t>:</a:t>
            </a:r>
            <a:endParaRPr lang="pt-BR" altLang="pt-BR" sz="2000" b="1" dirty="0">
              <a:solidFill>
                <a:srgbClr val="61937F"/>
              </a:solidFill>
            </a:endParaRPr>
          </a:p>
        </p:txBody>
      </p:sp>
      <p:sp>
        <p:nvSpPr>
          <p:cNvPr id="36" name="Espaço Reservado para Conteúdo 2">
            <a:extLst>
              <a:ext uri="{FF2B5EF4-FFF2-40B4-BE49-F238E27FC236}">
                <a16:creationId xmlns:a16="http://schemas.microsoft.com/office/drawing/2014/main" id="{E7BE4DD0-2CAC-EB93-3CD5-497B9E3E775B}"/>
              </a:ext>
            </a:extLst>
          </p:cNvPr>
          <p:cNvSpPr txBox="1">
            <a:spLocks/>
          </p:cNvSpPr>
          <p:nvPr/>
        </p:nvSpPr>
        <p:spPr bwMode="auto">
          <a:xfrm>
            <a:off x="8180777" y="232845"/>
            <a:ext cx="3937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pt-BR" sz="2000" dirty="0"/>
              <a:t>About the theoretical explanation of CT in the subject of Medical Physics I:</a:t>
            </a:r>
            <a:endParaRPr lang="pt-BR" altLang="pt-BR" sz="2000" b="1" dirty="0">
              <a:solidFill>
                <a:srgbClr val="61937F"/>
              </a:solidFill>
            </a:endParaRPr>
          </a:p>
        </p:txBody>
      </p:sp>
      <p:graphicFrame>
        <p:nvGraphicFramePr>
          <p:cNvPr id="37" name="Gráfico 36">
            <a:extLst>
              <a:ext uri="{FF2B5EF4-FFF2-40B4-BE49-F238E27FC236}">
                <a16:creationId xmlns:a16="http://schemas.microsoft.com/office/drawing/2014/main" id="{3B83698F-1E8D-8D35-2A79-BA22F4653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014114"/>
              </p:ext>
            </p:extLst>
          </p:nvPr>
        </p:nvGraphicFramePr>
        <p:xfrm>
          <a:off x="8054453" y="1123861"/>
          <a:ext cx="4107140" cy="22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1E8ED9F0-9B11-CC3F-8EE5-9C1B385D7E04}"/>
              </a:ext>
            </a:extLst>
          </p:cNvPr>
          <p:cNvCxnSpPr>
            <a:cxnSpLocks/>
          </p:cNvCxnSpPr>
          <p:nvPr/>
        </p:nvCxnSpPr>
        <p:spPr>
          <a:xfrm>
            <a:off x="8158425" y="0"/>
            <a:ext cx="0" cy="6858000"/>
          </a:xfrm>
          <a:prstGeom prst="line">
            <a:avLst/>
          </a:prstGeom>
          <a:ln w="19050">
            <a:solidFill>
              <a:srgbClr val="EAB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B9491991-7D65-70A8-169B-E9E6E6D8CC2D}"/>
              </a:ext>
            </a:extLst>
          </p:cNvPr>
          <p:cNvCxnSpPr>
            <a:cxnSpLocks/>
          </p:cNvCxnSpPr>
          <p:nvPr/>
        </p:nvCxnSpPr>
        <p:spPr>
          <a:xfrm>
            <a:off x="4188649" y="3372310"/>
            <a:ext cx="8256587" cy="0"/>
          </a:xfrm>
          <a:prstGeom prst="line">
            <a:avLst/>
          </a:prstGeom>
          <a:ln w="19050">
            <a:solidFill>
              <a:srgbClr val="EAB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7477246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" r="-280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037"/>
            <a:ext cx="10515600" cy="1325563"/>
          </a:xfrm>
        </p:spPr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Objectives</a:t>
            </a:r>
            <a:endParaRPr lang="pt-BR" dirty="0">
              <a:latin typeface="Aftika ExtraBold" panose="00000900000000000000" pitchFamily="50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574EFF2-9D5E-5D3E-9D69-A6BF3ED3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588" y="1471613"/>
            <a:ext cx="6911975" cy="12255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ftika Bold" panose="00000800000000000000" pitchFamily="2" charset="0"/>
              </a:rPr>
              <a:t>Understand the need for </a:t>
            </a:r>
            <a:r>
              <a:rPr lang="en-US" sz="2400" dirty="0">
                <a:solidFill>
                  <a:srgbClr val="EABF34"/>
                </a:solidFill>
                <a:latin typeface="Aftika Bold" panose="00000800000000000000" pitchFamily="2" charset="0"/>
              </a:rPr>
              <a:t>didactic equipment</a:t>
            </a:r>
            <a:r>
              <a:rPr lang="en-US" sz="2400" dirty="0">
                <a:latin typeface="Aftika Bold" panose="00000800000000000000" pitchFamily="2" charset="0"/>
              </a:rPr>
              <a:t> to </a:t>
            </a:r>
            <a:r>
              <a:rPr lang="en-US" sz="2400" dirty="0">
                <a:solidFill>
                  <a:srgbClr val="EABF34"/>
                </a:solidFill>
                <a:latin typeface="Aftika Bold" panose="00000800000000000000" pitchFamily="2" charset="0"/>
              </a:rPr>
              <a:t>explain</a:t>
            </a:r>
            <a:r>
              <a:rPr lang="en-US" sz="2400" dirty="0">
                <a:latin typeface="Aftika Bold" panose="00000800000000000000" pitchFamily="2" charset="0"/>
              </a:rPr>
              <a:t> the principles of CT</a:t>
            </a:r>
            <a:endParaRPr lang="pt-BR" altLang="pt-BR" sz="2400" dirty="0">
              <a:solidFill>
                <a:srgbClr val="EABF34"/>
              </a:solidFill>
              <a:latin typeface="Aftika Bold" panose="00000800000000000000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40C50CC-E455-C08D-CE09-E4C261C0F4CE}"/>
              </a:ext>
            </a:extLst>
          </p:cNvPr>
          <p:cNvSpPr txBox="1">
            <a:spLocks/>
          </p:cNvSpPr>
          <p:nvPr/>
        </p:nvSpPr>
        <p:spPr bwMode="auto">
          <a:xfrm>
            <a:off x="4387850" y="2814638"/>
            <a:ext cx="7418389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dirty="0">
                <a:latin typeface="Aftika Bold" panose="00000800000000000000" pitchFamily="2" charset="0"/>
              </a:rPr>
              <a:t>Develop a </a:t>
            </a:r>
            <a:r>
              <a:rPr lang="en-US" dirty="0">
                <a:solidFill>
                  <a:srgbClr val="EABF34"/>
                </a:solidFill>
                <a:latin typeface="Aftika Bold" panose="00000800000000000000" pitchFamily="2" charset="0"/>
              </a:rPr>
              <a:t>didactic prototype </a:t>
            </a:r>
            <a:r>
              <a:rPr lang="en-US" dirty="0">
                <a:solidFill>
                  <a:schemeClr val="tx1"/>
                </a:solidFill>
                <a:latin typeface="Aftika Bold" panose="00000800000000000000" pitchFamily="2" charset="0"/>
              </a:rPr>
              <a:t>of</a:t>
            </a:r>
            <a:r>
              <a:rPr lang="en-US" dirty="0">
                <a:solidFill>
                  <a:srgbClr val="EABF34"/>
                </a:solidFill>
                <a:latin typeface="Aftika Bold" panose="00000800000000000000" pitchFamily="2" charset="0"/>
              </a:rPr>
              <a:t> CT</a:t>
            </a:r>
            <a:r>
              <a:rPr lang="en-US" dirty="0">
                <a:latin typeface="Aftika Bold" panose="00000800000000000000" pitchFamily="2" charset="0"/>
              </a:rPr>
              <a:t> equipment using </a:t>
            </a:r>
            <a:r>
              <a:rPr lang="en-US" dirty="0">
                <a:solidFill>
                  <a:srgbClr val="EABF34"/>
                </a:solidFill>
                <a:latin typeface="Aftika Bold" panose="00000800000000000000" pitchFamily="2" charset="0"/>
              </a:rPr>
              <a:t>safe radiation</a:t>
            </a:r>
            <a:r>
              <a:rPr lang="en-US" dirty="0">
                <a:latin typeface="Aftika Bold" panose="00000800000000000000" pitchFamily="2" charset="0"/>
              </a:rPr>
              <a:t> (visible light), capable of </a:t>
            </a:r>
            <a:r>
              <a:rPr lang="en-US" dirty="0">
                <a:solidFill>
                  <a:srgbClr val="EABF34"/>
                </a:solidFill>
                <a:latin typeface="Aftika Bold" panose="00000800000000000000" pitchFamily="2" charset="0"/>
              </a:rPr>
              <a:t>acquiring images of 3D </a:t>
            </a:r>
            <a:r>
              <a:rPr lang="en-US" dirty="0">
                <a:latin typeface="Aftika Bold" panose="00000800000000000000" pitchFamily="2" charset="0"/>
              </a:rPr>
              <a:t>objects in </a:t>
            </a:r>
            <a:r>
              <a:rPr lang="en-US" dirty="0">
                <a:solidFill>
                  <a:srgbClr val="EABF34"/>
                </a:solidFill>
                <a:latin typeface="Aftika Bold" panose="00000800000000000000" pitchFamily="2" charset="0"/>
              </a:rPr>
              <a:t>multiple projections</a:t>
            </a:r>
            <a:r>
              <a:rPr lang="en-US" dirty="0">
                <a:latin typeface="Aftika Bold" panose="00000800000000000000" pitchFamily="2" charset="0"/>
              </a:rPr>
              <a:t>, which will assist in </a:t>
            </a:r>
            <a:r>
              <a:rPr lang="en-US" dirty="0">
                <a:solidFill>
                  <a:srgbClr val="EABF34"/>
                </a:solidFill>
                <a:latin typeface="Aftika Bold" panose="00000800000000000000" pitchFamily="2" charset="0"/>
              </a:rPr>
              <a:t>teaching</a:t>
            </a:r>
            <a:r>
              <a:rPr lang="en-US" dirty="0">
                <a:latin typeface="Aftika Bold" panose="00000800000000000000" pitchFamily="2" charset="0"/>
              </a:rPr>
              <a:t> the main </a:t>
            </a:r>
            <a:r>
              <a:rPr lang="en-US" dirty="0">
                <a:solidFill>
                  <a:srgbClr val="EABF34"/>
                </a:solidFill>
                <a:latin typeface="Aftika Bold" panose="00000800000000000000" pitchFamily="2" charset="0"/>
              </a:rPr>
              <a:t>concepts</a:t>
            </a:r>
            <a:r>
              <a:rPr lang="en-US" dirty="0">
                <a:latin typeface="Aftika Bold" panose="00000800000000000000" pitchFamily="2" charset="0"/>
              </a:rPr>
              <a:t> of CT</a:t>
            </a:r>
            <a:endParaRPr lang="pt-BR" altLang="pt-BR" b="1" dirty="0">
              <a:solidFill>
                <a:schemeClr val="accent1"/>
              </a:solidFill>
              <a:latin typeface="Aftika Bold" panose="00000800000000000000" pitchFamily="2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5DC8714-4353-F442-9F98-50EEFABCE7E4}"/>
              </a:ext>
            </a:extLst>
          </p:cNvPr>
          <p:cNvSpPr txBox="1">
            <a:spLocks/>
          </p:cNvSpPr>
          <p:nvPr/>
        </p:nvSpPr>
        <p:spPr bwMode="auto">
          <a:xfrm>
            <a:off x="468956" y="4994276"/>
            <a:ext cx="8217262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04040"/>
                </a:solidFill>
                <a:latin typeface="Siemens San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pt-BR" b="1" dirty="0">
                <a:solidFill>
                  <a:schemeClr val="tx1"/>
                </a:solidFill>
                <a:latin typeface="Aftika Bold" panose="00000800000000000000" pitchFamily="2" charset="0"/>
              </a:rPr>
              <a:t>Develop software to </a:t>
            </a:r>
            <a:r>
              <a:rPr lang="en-US" altLang="pt-BR" b="1" dirty="0">
                <a:solidFill>
                  <a:srgbClr val="EABF34"/>
                </a:solidFill>
                <a:latin typeface="Aftika Bold" panose="00000800000000000000" pitchFamily="2" charset="0"/>
              </a:rPr>
              <a:t>assist in teaching </a:t>
            </a:r>
            <a:r>
              <a:rPr lang="en-US" altLang="pt-BR" b="1" dirty="0">
                <a:solidFill>
                  <a:schemeClr val="tx1"/>
                </a:solidFill>
                <a:latin typeface="Aftika Bold" panose="00000800000000000000" pitchFamily="2" charset="0"/>
              </a:rPr>
              <a:t>the principles of TR, i.e. </a:t>
            </a:r>
            <a:r>
              <a:rPr lang="en-US" altLang="pt-BR" b="1" dirty="0">
                <a:solidFill>
                  <a:srgbClr val="EABF34"/>
                </a:solidFill>
                <a:latin typeface="Aftika Bold" panose="00000800000000000000" pitchFamily="2" charset="0"/>
              </a:rPr>
              <a:t>reconstruct</a:t>
            </a:r>
            <a:r>
              <a:rPr lang="en-US" altLang="pt-BR" b="1" dirty="0">
                <a:solidFill>
                  <a:schemeClr val="tx1"/>
                </a:solidFill>
                <a:latin typeface="Aftika Bold" panose="00000800000000000000" pitchFamily="2" charset="0"/>
              </a:rPr>
              <a:t> an object’s </a:t>
            </a:r>
            <a:r>
              <a:rPr lang="en-US" altLang="pt-BR" b="1" dirty="0">
                <a:solidFill>
                  <a:srgbClr val="EABF34"/>
                </a:solidFill>
                <a:latin typeface="Aftika Bold" panose="00000800000000000000" pitchFamily="2" charset="0"/>
              </a:rPr>
              <a:t>3D volume </a:t>
            </a:r>
            <a:r>
              <a:rPr lang="en-US" altLang="pt-BR" b="1" dirty="0">
                <a:solidFill>
                  <a:schemeClr val="tx1"/>
                </a:solidFill>
                <a:latin typeface="Aftika Bold" panose="00000800000000000000" pitchFamily="2" charset="0"/>
              </a:rPr>
              <a:t>from a set of </a:t>
            </a:r>
            <a:r>
              <a:rPr lang="en-US" altLang="pt-BR" b="1" dirty="0">
                <a:solidFill>
                  <a:srgbClr val="EABF34"/>
                </a:solidFill>
                <a:latin typeface="Aftika Bold" panose="00000800000000000000" pitchFamily="2" charset="0"/>
              </a:rPr>
              <a:t>multiple projections</a:t>
            </a:r>
            <a:endParaRPr lang="pt-BR" altLang="pt-BR" b="1" dirty="0">
              <a:solidFill>
                <a:srgbClr val="EABF34"/>
              </a:solidFill>
              <a:latin typeface="Aftika Bold" panose="00000800000000000000" pitchFamily="2" charset="0"/>
            </a:endParaRPr>
          </a:p>
        </p:txBody>
      </p:sp>
      <p:pic>
        <p:nvPicPr>
          <p:cNvPr id="9" name="Gráfico 13" descr="Esqueleto">
            <a:extLst>
              <a:ext uri="{FF2B5EF4-FFF2-40B4-BE49-F238E27FC236}">
                <a16:creationId xmlns:a16="http://schemas.microsoft.com/office/drawing/2014/main" id="{5D1C958B-8F81-8EC4-F23F-84AAD38E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535113"/>
            <a:ext cx="1081087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áfico 15" descr="Imagens">
            <a:extLst>
              <a:ext uri="{FF2B5EF4-FFF2-40B4-BE49-F238E27FC236}">
                <a16:creationId xmlns:a16="http://schemas.microsoft.com/office/drawing/2014/main" id="{2228E8F9-0C71-C9BD-3295-0D6A6EEFF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57" y="3237215"/>
            <a:ext cx="9175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áfico 17" descr="Câmera">
            <a:extLst>
              <a:ext uri="{FF2B5EF4-FFF2-40B4-BE49-F238E27FC236}">
                <a16:creationId xmlns:a16="http://schemas.microsoft.com/office/drawing/2014/main" id="{F01B602F-B9B8-44E8-B177-21CD222B5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2" y="2960618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áfico 19" descr="Engrenagens">
            <a:extLst>
              <a:ext uri="{FF2B5EF4-FFF2-40B4-BE49-F238E27FC236}">
                <a16:creationId xmlns:a16="http://schemas.microsoft.com/office/drawing/2014/main" id="{215A463C-55EE-6252-6C4A-A96D0756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189" y="5730081"/>
            <a:ext cx="87153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áfico 21" descr="Ferramentas">
            <a:extLst>
              <a:ext uri="{FF2B5EF4-FFF2-40B4-BE49-F238E27FC236}">
                <a16:creationId xmlns:a16="http://schemas.microsoft.com/office/drawing/2014/main" id="{CBFB404F-F2D7-113B-EB60-81771EE5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5" y="1401763"/>
            <a:ext cx="1084263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áfico 25" descr="Régua">
            <a:extLst>
              <a:ext uri="{FF2B5EF4-FFF2-40B4-BE49-F238E27FC236}">
                <a16:creationId xmlns:a16="http://schemas.microsoft.com/office/drawing/2014/main" id="{0054A5B6-BA17-0944-33DA-F6074BAA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963" y="5589588"/>
            <a:ext cx="5762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39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12081076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1" r="-222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Aftika ExtraBold" panose="00000900000000000000" pitchFamily="50" charset="0"/>
              </a:rPr>
              <a:t>Estado da Arte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F448D3-1257-20A2-431D-D3F29D1A9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B904DCD-1EA4-C7F8-70C5-D4FE791809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8201" y="1483723"/>
            <a:ext cx="10515600" cy="5318060"/>
            <a:chOff x="755576" y="2564904"/>
            <a:chExt cx="5292080" cy="3034831"/>
          </a:xfrm>
        </p:grpSpPr>
        <p:pic>
          <p:nvPicPr>
            <p:cNvPr id="6" name="Picture 2" descr="Interface gráfica do usuário, Site&#10;&#10;Descrição gerada automaticamente">
              <a:hlinkClick r:id="rId3"/>
              <a:extLst>
                <a:ext uri="{FF2B5EF4-FFF2-40B4-BE49-F238E27FC236}">
                  <a16:creationId xmlns:a16="http://schemas.microsoft.com/office/drawing/2014/main" id="{2759C781-7099-B4B5-2E15-CDEBCE06B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564904"/>
              <a:ext cx="5292080" cy="2859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ixaDeTexto 3">
              <a:extLst>
                <a:ext uri="{FF2B5EF4-FFF2-40B4-BE49-F238E27FC236}">
                  <a16:creationId xmlns:a16="http://schemas.microsoft.com/office/drawing/2014/main" id="{04E43B74-513F-3CCB-BDAC-55FFC0381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576" y="5424097"/>
              <a:ext cx="5292080" cy="17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rgbClr val="404040"/>
                  </a:solidFill>
                  <a:latin typeface="Siemens San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rgbClr val="404040"/>
                  </a:solidFill>
                  <a:latin typeface="Siemens San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404040"/>
                  </a:solidFill>
                  <a:latin typeface="Siemens San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rgbClr val="404040"/>
                  </a:solidFill>
                  <a:latin typeface="Siemens San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Siemens San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Siemens San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Siemens San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Siemens San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Siemens San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pt-B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Larsson et al. (2023)</a:t>
              </a:r>
              <a:endParaRPr lang="pt-BR" altLang="pt-BR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5687FF-E2F6-4555-1711-D38BCDD0B8F2}"/>
              </a:ext>
            </a:extLst>
          </p:cNvPr>
          <p:cNvSpPr txBox="1"/>
          <p:nvPr/>
        </p:nvSpPr>
        <p:spPr>
          <a:xfrm>
            <a:off x="6542591" y="95587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pt-BR" sz="1800" dirty="0">
                <a:solidFill>
                  <a:srgbClr val="6879B3"/>
                </a:solidFill>
                <a:latin typeface="Aftika Bold" panose="00000800000000000000" pitchFamily="2" charset="0"/>
              </a:rPr>
              <a:t>Kitchen based light tomograph (KBLT)</a:t>
            </a:r>
            <a:endParaRPr lang="pt-BR" altLang="pt-BR" sz="2400" b="1" dirty="0">
              <a:solidFill>
                <a:srgbClr val="6879B3"/>
              </a:solidFill>
              <a:latin typeface="Aftika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9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1A7C2-63B2-21AD-EAD4-76195473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latin typeface="Aftika ExtraBold" panose="00000900000000000000" pitchFamily="50" charset="0"/>
              </a:rPr>
              <a:t>Methodology</a:t>
            </a:r>
            <a:endParaRPr lang="pt-BR" b="1" dirty="0">
              <a:latin typeface="Aftika ExtraBold" panose="00000900000000000000" pitchFamily="50" charset="0"/>
            </a:endParaRPr>
          </a:p>
        </p:txBody>
      </p:sp>
      <p:sp>
        <p:nvSpPr>
          <p:cNvPr id="4" name="Google Shape;119;p7">
            <a:extLst>
              <a:ext uri="{FF2B5EF4-FFF2-40B4-BE49-F238E27FC236}">
                <a16:creationId xmlns:a16="http://schemas.microsoft.com/office/drawing/2014/main" id="{12B60EA5-3C77-B13F-AF9A-B44F51893BFC}"/>
              </a:ext>
            </a:extLst>
          </p:cNvPr>
          <p:cNvSpPr/>
          <p:nvPr/>
        </p:nvSpPr>
        <p:spPr>
          <a:xfrm>
            <a:off x="9453441" y="0"/>
            <a:ext cx="2735484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456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C1525A-2236-84BA-1A28-6FA7A1697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95" y="2725254"/>
            <a:ext cx="5647005" cy="356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6335AF-255C-D554-92E1-62555CCFF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1" y="1572189"/>
            <a:ext cx="4373959" cy="49206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 err="1"/>
              <a:t>Materials</a:t>
            </a:r>
            <a:endParaRPr lang="pt-BR" b="1" dirty="0"/>
          </a:p>
          <a:p>
            <a:r>
              <a:rPr lang="pt-BR" sz="1700" dirty="0"/>
              <a:t>3D </a:t>
            </a:r>
            <a:r>
              <a:rPr lang="pt-BR" sz="1700" dirty="0" err="1"/>
              <a:t>printer</a:t>
            </a:r>
            <a:r>
              <a:rPr lang="pt-BR" sz="1700" dirty="0"/>
              <a:t> (3D Core A3 GTMAX3D-PRO).</a:t>
            </a:r>
          </a:p>
          <a:p>
            <a:r>
              <a:rPr lang="pt-BR" sz="1700" dirty="0"/>
              <a:t>Software </a:t>
            </a:r>
            <a:r>
              <a:rPr lang="pt-BR" sz="1700" dirty="0" err="1"/>
              <a:t>by</a:t>
            </a:r>
            <a:r>
              <a:rPr lang="pt-BR" sz="1700" dirty="0"/>
              <a:t> Google (Mountain </a:t>
            </a:r>
            <a:r>
              <a:rPr lang="pt-BR" sz="1700" dirty="0" err="1"/>
              <a:t>View</a:t>
            </a:r>
            <a:r>
              <a:rPr lang="pt-BR" sz="1700" dirty="0"/>
              <a:t>, CA) </a:t>
            </a:r>
            <a:r>
              <a:rPr lang="pt-BR" sz="1700" dirty="0" err="1"/>
              <a:t>Colab</a:t>
            </a:r>
            <a:r>
              <a:rPr lang="pt-BR" sz="1700" dirty="0"/>
              <a:t>;</a:t>
            </a:r>
          </a:p>
          <a:p>
            <a:r>
              <a:rPr lang="pt-BR" sz="1700" dirty="0"/>
              <a:t>Python 3 e </a:t>
            </a:r>
            <a:r>
              <a:rPr lang="en-US" sz="1700" dirty="0"/>
              <a:t>standard scientific libraries including simple ITK</a:t>
            </a:r>
            <a:r>
              <a:rPr lang="pt-BR" sz="1700" dirty="0"/>
              <a:t>;</a:t>
            </a:r>
          </a:p>
          <a:p>
            <a:r>
              <a:rPr lang="pt-BR" sz="1700" dirty="0" err="1"/>
              <a:t>Slicer</a:t>
            </a:r>
            <a:r>
              <a:rPr lang="pt-BR" sz="1700" dirty="0"/>
              <a:t> 3D (</a:t>
            </a:r>
            <a:r>
              <a:rPr lang="pt-BR" sz="1700" dirty="0" err="1"/>
              <a:t>Surgical</a:t>
            </a:r>
            <a:r>
              <a:rPr lang="pt-BR" sz="1700" dirty="0"/>
              <a:t> Planning </a:t>
            </a:r>
            <a:r>
              <a:rPr lang="pt-BR" sz="1700" dirty="0" err="1"/>
              <a:t>Lab</a:t>
            </a:r>
            <a:r>
              <a:rPr lang="pt-BR" sz="1700" dirty="0"/>
              <a:t>, Boston, MA) v5.6.1;</a:t>
            </a:r>
          </a:p>
          <a:p>
            <a:r>
              <a:rPr lang="pt-BR" sz="1700" dirty="0"/>
              <a:t>Blender (Blender Foundation, Amsterdã, Holanda) v4.1.1;</a:t>
            </a:r>
          </a:p>
          <a:p>
            <a:r>
              <a:rPr lang="pt-BR" sz="1700" dirty="0" err="1"/>
              <a:t>Simplify</a:t>
            </a:r>
            <a:r>
              <a:rPr lang="pt-BR" sz="1700" dirty="0"/>
              <a:t> 3D v.1.2 </a:t>
            </a:r>
            <a:r>
              <a:rPr lang="en-US" sz="1700" dirty="0"/>
              <a:t>to generate </a:t>
            </a:r>
            <a:r>
              <a:rPr lang="en-US" sz="1700" dirty="0" err="1"/>
              <a:t>gcode</a:t>
            </a:r>
            <a:r>
              <a:rPr lang="en-US" sz="1700" dirty="0"/>
              <a:t> from .</a:t>
            </a:r>
            <a:r>
              <a:rPr lang="en-US" sz="1700" dirty="0" err="1"/>
              <a:t>stl</a:t>
            </a:r>
            <a:r>
              <a:rPr lang="en-US" sz="1700" dirty="0"/>
              <a:t>.</a:t>
            </a:r>
            <a:endParaRPr lang="pt-BR" sz="1700" dirty="0"/>
          </a:p>
        </p:txBody>
      </p:sp>
      <p:cxnSp>
        <p:nvCxnSpPr>
          <p:cNvPr id="7" name="Conector: Curvo 6">
            <a:extLst>
              <a:ext uri="{FF2B5EF4-FFF2-40B4-BE49-F238E27FC236}">
                <a16:creationId xmlns:a16="http://schemas.microsoft.com/office/drawing/2014/main" id="{2F48C7D2-7635-F269-C5B3-96257154F128}"/>
              </a:ext>
            </a:extLst>
          </p:cNvPr>
          <p:cNvCxnSpPr>
            <a:cxnSpLocks/>
          </p:cNvCxnSpPr>
          <p:nvPr/>
        </p:nvCxnSpPr>
        <p:spPr>
          <a:xfrm>
            <a:off x="8437944" y="2273521"/>
            <a:ext cx="1331246" cy="1320469"/>
          </a:xfrm>
          <a:prstGeom prst="curvedConnector3">
            <a:avLst>
              <a:gd name="adj1" fmla="val 50000"/>
            </a:avLst>
          </a:prstGeom>
          <a:ln w="38100">
            <a:solidFill>
              <a:srgbClr val="EABF34"/>
            </a:solidFill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Papel Manteiga, Cristal ou Vegetal - São Paulo Distribuidora">
            <a:extLst>
              <a:ext uri="{FF2B5EF4-FFF2-40B4-BE49-F238E27FC236}">
                <a16:creationId xmlns:a16="http://schemas.microsoft.com/office/drawing/2014/main" id="{0F03603F-684A-27D1-EA92-82A7FDE8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33" y="1027906"/>
            <a:ext cx="149385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DE8A7F-98DB-338C-3F12-800CD9AB2205}"/>
              </a:ext>
            </a:extLst>
          </p:cNvPr>
          <p:cNvSpPr txBox="1"/>
          <p:nvPr/>
        </p:nvSpPr>
        <p:spPr>
          <a:xfrm>
            <a:off x="8180100" y="67274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Baking</a:t>
            </a:r>
            <a:r>
              <a:rPr lang="pt-BR" dirty="0"/>
              <a:t> </a:t>
            </a:r>
            <a:r>
              <a:rPr lang="pt-BR" dirty="0" err="1"/>
              <a:t>paper</a:t>
            </a:r>
            <a:endParaRPr lang="pt-BR" dirty="0"/>
          </a:p>
        </p:txBody>
      </p:sp>
      <p:sp>
        <p:nvSpPr>
          <p:cNvPr id="14" name="Google Shape;114;p6">
            <a:extLst>
              <a:ext uri="{FF2B5EF4-FFF2-40B4-BE49-F238E27FC236}">
                <a16:creationId xmlns:a16="http://schemas.microsoft.com/office/drawing/2014/main" id="{8C38C38A-2606-8E96-80C2-C785A1B5C995}"/>
              </a:ext>
            </a:extLst>
          </p:cNvPr>
          <p:cNvSpPr/>
          <p:nvPr/>
        </p:nvSpPr>
        <p:spPr>
          <a:xfrm>
            <a:off x="0" y="0"/>
            <a:ext cx="324091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36619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4" name="Picture 10" descr="Smartphone - ícones de tecnologia grátis">
            <a:extLst>
              <a:ext uri="{FF2B5EF4-FFF2-40B4-BE49-F238E27FC236}">
                <a16:creationId xmlns:a16="http://schemas.microsoft.com/office/drawing/2014/main" id="{FB4399D8-0367-C54D-2909-756532DE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037" y="1344256"/>
            <a:ext cx="1228252" cy="113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A764BEF3-BB49-6775-7384-850F9D26E259}"/>
              </a:ext>
            </a:extLst>
          </p:cNvPr>
          <p:cNvCxnSpPr/>
          <p:nvPr/>
        </p:nvCxnSpPr>
        <p:spPr>
          <a:xfrm>
            <a:off x="11080794" y="2476413"/>
            <a:ext cx="0" cy="810797"/>
          </a:xfrm>
          <a:prstGeom prst="straightConnector1">
            <a:avLst/>
          </a:prstGeom>
          <a:ln w="38100">
            <a:solidFill>
              <a:srgbClr val="EABF34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CF70CDD-3DED-0791-A825-7E53469324A1}"/>
              </a:ext>
            </a:extLst>
          </p:cNvPr>
          <p:cNvSpPr txBox="1"/>
          <p:nvPr/>
        </p:nvSpPr>
        <p:spPr>
          <a:xfrm>
            <a:off x="10370674" y="974924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Smartphone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7ABB80E7-EC22-3D5E-32CB-B49954E9F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37" y="1090632"/>
            <a:ext cx="886344" cy="1639404"/>
          </a:xfrm>
          <a:prstGeom prst="rect">
            <a:avLst/>
          </a:prstGeom>
        </p:spPr>
      </p:pic>
      <p:cxnSp>
        <p:nvCxnSpPr>
          <p:cNvPr id="33" name="Conector: Curvo 32">
            <a:extLst>
              <a:ext uri="{FF2B5EF4-FFF2-40B4-BE49-F238E27FC236}">
                <a16:creationId xmlns:a16="http://schemas.microsoft.com/office/drawing/2014/main" id="{D4BC672E-DC10-ECBD-1732-0D640F8AF6AE}"/>
              </a:ext>
            </a:extLst>
          </p:cNvPr>
          <p:cNvCxnSpPr>
            <a:cxnSpLocks/>
          </p:cNvCxnSpPr>
          <p:nvPr/>
        </p:nvCxnSpPr>
        <p:spPr>
          <a:xfrm>
            <a:off x="7253456" y="2708635"/>
            <a:ext cx="1685876" cy="1323897"/>
          </a:xfrm>
          <a:prstGeom prst="curvedConnector3">
            <a:avLst>
              <a:gd name="adj1" fmla="val 50000"/>
            </a:avLst>
          </a:prstGeom>
          <a:ln w="38100">
            <a:solidFill>
              <a:srgbClr val="EABF34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427A3CE-04A9-BBD9-F566-3AC6665A5A28}"/>
              </a:ext>
            </a:extLst>
          </p:cNvPr>
          <p:cNvSpPr txBox="1"/>
          <p:nvPr/>
        </p:nvSpPr>
        <p:spPr>
          <a:xfrm>
            <a:off x="6956641" y="71299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Object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F2E25E6-F95E-800A-AD47-49B98D6C50FD}"/>
              </a:ext>
            </a:extLst>
          </p:cNvPr>
          <p:cNvSpPr txBox="1"/>
          <p:nvPr/>
        </p:nvSpPr>
        <p:spPr>
          <a:xfrm>
            <a:off x="5145128" y="2782669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Visible</a:t>
            </a:r>
            <a:r>
              <a:rPr lang="pt-BR" dirty="0"/>
              <a:t> light </a:t>
            </a:r>
          </a:p>
          <a:p>
            <a:r>
              <a:rPr lang="pt-BR" dirty="0" err="1"/>
              <a:t>source</a:t>
            </a:r>
            <a:endParaRPr lang="pt-BR" dirty="0"/>
          </a:p>
        </p:txBody>
      </p:sp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A6F4626D-D918-76DB-E70D-B88C080655CA}"/>
              </a:ext>
            </a:extLst>
          </p:cNvPr>
          <p:cNvCxnSpPr>
            <a:cxnSpLocks/>
          </p:cNvCxnSpPr>
          <p:nvPr/>
        </p:nvCxnSpPr>
        <p:spPr>
          <a:xfrm>
            <a:off x="5668846" y="3371585"/>
            <a:ext cx="631140" cy="484003"/>
          </a:xfrm>
          <a:prstGeom prst="curvedConnector3">
            <a:avLst>
              <a:gd name="adj1" fmla="val -8686"/>
            </a:avLst>
          </a:prstGeom>
          <a:ln w="38100">
            <a:solidFill>
              <a:srgbClr val="EABF34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79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" r="-224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Equipment</a:t>
            </a:r>
            <a:r>
              <a:rPr lang="pt-BR" dirty="0">
                <a:latin typeface="Aftika ExtraBold" panose="00000900000000000000" pitchFamily="50" charset="0"/>
              </a:rPr>
              <a:t> setup</a:t>
            </a:r>
          </a:p>
        </p:txBody>
      </p:sp>
      <p:grpSp>
        <p:nvGrpSpPr>
          <p:cNvPr id="5" name="Agrupar 10">
            <a:extLst>
              <a:ext uri="{FF2B5EF4-FFF2-40B4-BE49-F238E27FC236}">
                <a16:creationId xmlns:a16="http://schemas.microsoft.com/office/drawing/2014/main" id="{CA983026-EFF8-1978-5681-659528BD8283}"/>
              </a:ext>
            </a:extLst>
          </p:cNvPr>
          <p:cNvGrpSpPr>
            <a:grpSpLocks/>
          </p:cNvGrpSpPr>
          <p:nvPr/>
        </p:nvGrpSpPr>
        <p:grpSpPr bwMode="auto">
          <a:xfrm>
            <a:off x="6272315" y="3501121"/>
            <a:ext cx="4225923" cy="2952750"/>
            <a:chOff x="4716016" y="2582691"/>
            <a:chExt cx="3744417" cy="2675109"/>
          </a:xfrm>
        </p:grpSpPr>
        <p:pic>
          <p:nvPicPr>
            <p:cNvPr id="6" name="Imagem 6">
              <a:extLst>
                <a:ext uri="{FF2B5EF4-FFF2-40B4-BE49-F238E27FC236}">
                  <a16:creationId xmlns:a16="http://schemas.microsoft.com/office/drawing/2014/main" id="{E3EAB227-C477-1B49-79D9-622F4AE2E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7" t="20633" r="1993" b="26637"/>
            <a:stretch>
              <a:fillRect/>
            </a:stretch>
          </p:blipFill>
          <p:spPr bwMode="auto">
            <a:xfrm>
              <a:off x="4716016" y="3035089"/>
              <a:ext cx="3744417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o Explicativo: Linha Dobrada 6">
              <a:extLst>
                <a:ext uri="{FF2B5EF4-FFF2-40B4-BE49-F238E27FC236}">
                  <a16:creationId xmlns:a16="http://schemas.microsoft.com/office/drawing/2014/main" id="{31D38A64-798D-F4E6-61C9-34E52AD57903}"/>
                </a:ext>
              </a:extLst>
            </p:cNvPr>
            <p:cNvSpPr/>
            <p:nvPr/>
          </p:nvSpPr>
          <p:spPr>
            <a:xfrm>
              <a:off x="5292447" y="2586167"/>
              <a:ext cx="755870" cy="29202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02804"/>
                <a:gd name="adj6" fmla="val -12188"/>
              </a:avLst>
            </a:prstGeom>
            <a:noFill/>
            <a:ln>
              <a:solidFill>
                <a:srgbClr val="005B3C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pt-BR" dirty="0">
                  <a:solidFill>
                    <a:schemeClr val="tx1"/>
                  </a:solidFill>
                </a:rPr>
                <a:t>Base</a:t>
              </a:r>
            </a:p>
          </p:txBody>
        </p:sp>
        <p:sp>
          <p:nvSpPr>
            <p:cNvPr id="8" name="Texto Explicativo: Linha Dobrada 7">
              <a:extLst>
                <a:ext uri="{FF2B5EF4-FFF2-40B4-BE49-F238E27FC236}">
                  <a16:creationId xmlns:a16="http://schemas.microsoft.com/office/drawing/2014/main" id="{0D1D9920-E362-DA8F-57BF-4AAAC5309A90}"/>
                </a:ext>
              </a:extLst>
            </p:cNvPr>
            <p:cNvSpPr/>
            <p:nvPr/>
          </p:nvSpPr>
          <p:spPr>
            <a:xfrm>
              <a:off x="6875646" y="5028356"/>
              <a:ext cx="1152861" cy="22944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78056"/>
                <a:gd name="adj6" fmla="val 22605"/>
              </a:avLst>
            </a:prstGeom>
            <a:noFill/>
            <a:ln>
              <a:solidFill>
                <a:srgbClr val="005B3C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pt-BR" dirty="0" err="1">
                  <a:solidFill>
                    <a:schemeClr val="tx1"/>
                  </a:solidFill>
                </a:rPr>
                <a:t>Support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9" name="Texto Explicativo: Linha Dobrada 8">
              <a:extLst>
                <a:ext uri="{FF2B5EF4-FFF2-40B4-BE49-F238E27FC236}">
                  <a16:creationId xmlns:a16="http://schemas.microsoft.com/office/drawing/2014/main" id="{374B6871-0F7C-E980-5570-351B9ABC6ABE}"/>
                </a:ext>
              </a:extLst>
            </p:cNvPr>
            <p:cNvSpPr/>
            <p:nvPr/>
          </p:nvSpPr>
          <p:spPr>
            <a:xfrm flipH="1">
              <a:off x="6237285" y="2582691"/>
              <a:ext cx="1103635" cy="29375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57497"/>
                <a:gd name="adj6" fmla="val -30219"/>
              </a:avLst>
            </a:prstGeom>
            <a:ln>
              <a:solidFill>
                <a:srgbClr val="005B3C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pt-BR" dirty="0" err="1">
                  <a:solidFill>
                    <a:schemeClr val="tx1"/>
                  </a:solidFill>
                </a:rPr>
                <a:t>Screen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m 1">
            <a:extLst>
              <a:ext uri="{FF2B5EF4-FFF2-40B4-BE49-F238E27FC236}">
                <a16:creationId xmlns:a16="http://schemas.microsoft.com/office/drawing/2014/main" id="{D3DA26EE-C513-6BB1-651B-FB08AAECF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454" y="1616855"/>
            <a:ext cx="3397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2">
            <a:extLst>
              <a:ext uri="{FF2B5EF4-FFF2-40B4-BE49-F238E27FC236}">
                <a16:creationId xmlns:a16="http://schemas.microsoft.com/office/drawing/2014/main" id="{28B5E765-4F0F-1D96-99E0-E3626F7D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t="29633" r="17126" b="6206"/>
          <a:stretch>
            <a:fillRect/>
          </a:stretch>
        </p:blipFill>
        <p:spPr bwMode="auto">
          <a:xfrm>
            <a:off x="911225" y="4318000"/>
            <a:ext cx="2074863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8">
            <a:extLst>
              <a:ext uri="{FF2B5EF4-FFF2-40B4-BE49-F238E27FC236}">
                <a16:creationId xmlns:a16="http://schemas.microsoft.com/office/drawing/2014/main" id="{E2F04775-D73F-B582-450F-1E4380549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t="18843" r="11354" b="22701"/>
          <a:stretch>
            <a:fillRect/>
          </a:stretch>
        </p:blipFill>
        <p:spPr bwMode="auto">
          <a:xfrm>
            <a:off x="3370263" y="4351338"/>
            <a:ext cx="2074862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30D2FB5-5149-109B-3265-A6471EFED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18" y="778078"/>
            <a:ext cx="3397251" cy="25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6">
            <a:extLst>
              <a:ext uri="{FF2B5EF4-FFF2-40B4-BE49-F238E27FC236}">
                <a16:creationId xmlns:a16="http://schemas.microsoft.com/office/drawing/2014/main" id="{C4105CAF-ED7D-BDF2-895C-DD39B77C68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" r="-224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CA15B-2E9B-D1BF-0621-15AA4F6E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Aftika ExtraBold" panose="00000900000000000000" pitchFamily="50" charset="0"/>
              </a:rPr>
              <a:t>Image</a:t>
            </a:r>
            <a:r>
              <a:rPr lang="pt-BR" dirty="0">
                <a:latin typeface="Aftika ExtraBold" panose="00000900000000000000" pitchFamily="50" charset="0"/>
              </a:rPr>
              <a:t> </a:t>
            </a:r>
            <a:br>
              <a:rPr lang="pt-BR" dirty="0">
                <a:latin typeface="Aftika ExtraBold" panose="00000900000000000000" pitchFamily="50" charset="0"/>
              </a:rPr>
            </a:br>
            <a:r>
              <a:rPr lang="pt-BR" dirty="0" err="1">
                <a:latin typeface="Aftika ExtraBold" panose="00000900000000000000" pitchFamily="50" charset="0"/>
              </a:rPr>
              <a:t>acquisition</a:t>
            </a:r>
            <a:endParaRPr lang="pt-BR" dirty="0">
              <a:latin typeface="Aftika ExtraBold" panose="00000900000000000000" pitchFamily="50" charset="0"/>
            </a:endParaRPr>
          </a:p>
        </p:txBody>
      </p:sp>
      <p:pic>
        <p:nvPicPr>
          <p:cNvPr id="3" name="video-projecoes">
            <a:hlinkClick r:id="" action="ppaction://media"/>
            <a:extLst>
              <a:ext uri="{FF2B5EF4-FFF2-40B4-BE49-F238E27FC236}">
                <a16:creationId xmlns:a16="http://schemas.microsoft.com/office/drawing/2014/main" id="{EACB9B33-276A-CE69-4323-29191B85BD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7789" y="1242381"/>
            <a:ext cx="2407331" cy="24073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E340CBA-E58E-B9AD-CBE8-E55E098092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46" y="664059"/>
            <a:ext cx="4166381" cy="112488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53508A3-A545-01E9-7F42-F4324803D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731" y="1679464"/>
            <a:ext cx="4166381" cy="113356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92925C8-E29F-2C24-D32B-D8C4613927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42" y="2813028"/>
            <a:ext cx="4166381" cy="107830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6315DD9-2B39-DBF0-E58A-8D27A4FC69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731" y="3929858"/>
            <a:ext cx="4209992" cy="112698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80871CB-F00C-1347-AE22-8BBE9203E1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08" y="5139047"/>
            <a:ext cx="4209992" cy="1034623"/>
          </a:xfrm>
          <a:prstGeom prst="rect">
            <a:avLst/>
          </a:prstGeom>
        </p:spPr>
      </p:pic>
      <p:pic>
        <p:nvPicPr>
          <p:cNvPr id="24" name="rotacao">
            <a:hlinkClick r:id="" action="ppaction://media"/>
            <a:extLst>
              <a:ext uri="{FF2B5EF4-FFF2-40B4-BE49-F238E27FC236}">
                <a16:creationId xmlns:a16="http://schemas.microsoft.com/office/drawing/2014/main" id="{BB0CAA8F-9343-66AA-35A3-DADD2EFC15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2076" y="3997494"/>
            <a:ext cx="4033091" cy="2283106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BC0041-E2A9-2A61-7336-36ABB4667F5C}"/>
              </a:ext>
            </a:extLst>
          </p:cNvPr>
          <p:cNvSpPr txBox="1"/>
          <p:nvPr/>
        </p:nvSpPr>
        <p:spPr>
          <a:xfrm>
            <a:off x="658826" y="2473850"/>
            <a:ext cx="3839589" cy="1200329"/>
          </a:xfrm>
          <a:prstGeom prst="rect">
            <a:avLst/>
          </a:prstGeom>
          <a:solidFill>
            <a:srgbClr val="EABF3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Acquired by </a:t>
            </a:r>
            <a:r>
              <a:rPr lang="en-US" sz="2400" b="1" dirty="0"/>
              <a:t>rotating</a:t>
            </a:r>
            <a:r>
              <a:rPr lang="en-US" sz="2400" dirty="0"/>
              <a:t> the object through </a:t>
            </a:r>
            <a:r>
              <a:rPr lang="en-US" sz="2400" b="1" dirty="0"/>
              <a:t>known angles</a:t>
            </a:r>
            <a:endParaRPr lang="pt-BR" sz="2400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36177D-41F2-F8E9-6C68-448C551AD4C0}"/>
              </a:ext>
            </a:extLst>
          </p:cNvPr>
          <p:cNvSpPr txBox="1"/>
          <p:nvPr/>
        </p:nvSpPr>
        <p:spPr>
          <a:xfrm>
            <a:off x="5145305" y="4653691"/>
            <a:ext cx="1418211" cy="1200329"/>
          </a:xfrm>
          <a:prstGeom prst="rect">
            <a:avLst/>
          </a:prstGeom>
          <a:solidFill>
            <a:srgbClr val="EABF3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0º</a:t>
            </a:r>
            <a:r>
              <a:rPr lang="pt-BR" sz="2400" dirty="0"/>
              <a:t> </a:t>
            </a:r>
          </a:p>
          <a:p>
            <a:pPr algn="ctr"/>
            <a:r>
              <a:rPr lang="pt-BR" sz="2400" dirty="0" err="1"/>
              <a:t>to</a:t>
            </a:r>
            <a:r>
              <a:rPr lang="pt-BR" sz="2400" dirty="0"/>
              <a:t> </a:t>
            </a:r>
          </a:p>
          <a:p>
            <a:pPr algn="ctr"/>
            <a:r>
              <a:rPr lang="pt-BR" sz="2400" b="1" dirty="0"/>
              <a:t>180º</a:t>
            </a:r>
          </a:p>
        </p:txBody>
      </p:sp>
    </p:spTree>
    <p:extLst>
      <p:ext uri="{BB962C8B-B14F-4D97-AF65-F5344CB8AC3E}">
        <p14:creationId xmlns:p14="http://schemas.microsoft.com/office/powerpoint/2010/main" val="14444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5">
            <a:extLst>
              <a:ext uri="{FF2B5EF4-FFF2-40B4-BE49-F238E27FC236}">
                <a16:creationId xmlns:a16="http://schemas.microsoft.com/office/drawing/2014/main" id="{EF2068BB-B744-E7F9-548D-B1374BD13BB5}"/>
              </a:ext>
            </a:extLst>
          </p:cNvPr>
          <p:cNvSpPr/>
          <p:nvPr/>
        </p:nvSpPr>
        <p:spPr>
          <a:xfrm>
            <a:off x="0" y="0"/>
            <a:ext cx="14272592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EABF3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EABF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FDF1F9-E956-C4C8-8511-0FA511AB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20" y="685856"/>
            <a:ext cx="8578183" cy="588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dirty="0" err="1">
                <a:latin typeface="Aftika Bold" panose="00000800000000000000" pitchFamily="2" charset="0"/>
              </a:rPr>
              <a:t>Results</a:t>
            </a:r>
            <a:endParaRPr lang="pt-BR" sz="6500" dirty="0">
              <a:latin typeface="Aftika Bold" panose="00000800000000000000" pitchFamily="2" charset="0"/>
            </a:endParaRPr>
          </a:p>
          <a:p>
            <a:pPr marL="0" indent="0">
              <a:buNone/>
            </a:pPr>
            <a:endParaRPr lang="pt-BR" sz="6500" dirty="0">
              <a:latin typeface="Aftika Bold" panose="00000800000000000000" pitchFamily="2" charset="0"/>
            </a:endParaRPr>
          </a:p>
          <a:p>
            <a:pPr marL="0" indent="0">
              <a:buNone/>
            </a:pPr>
            <a:r>
              <a:rPr lang="pt-BR" sz="6500" dirty="0" err="1">
                <a:latin typeface="Aftika Bold" panose="00000800000000000000" pitchFamily="2" charset="0"/>
              </a:rPr>
              <a:t>and</a:t>
            </a:r>
            <a:r>
              <a:rPr lang="pt-BR" sz="3500" dirty="0">
                <a:latin typeface="Aftika Bold" panose="00000800000000000000" pitchFamily="2" charset="0"/>
              </a:rPr>
              <a:t> </a:t>
            </a:r>
          </a:p>
          <a:p>
            <a:pPr marL="0" indent="0">
              <a:buNone/>
            </a:pPr>
            <a:endParaRPr lang="pt-BR" sz="3500" dirty="0">
              <a:latin typeface="Aftika Bold" panose="00000800000000000000" pitchFamily="2" charset="0"/>
            </a:endParaRPr>
          </a:p>
          <a:p>
            <a:pPr marL="0" indent="0">
              <a:buNone/>
            </a:pPr>
            <a:r>
              <a:rPr lang="pt-BR" sz="6000" dirty="0" err="1">
                <a:latin typeface="Aftika Bold" panose="00000800000000000000" pitchFamily="2" charset="0"/>
              </a:rPr>
              <a:t>Discussion</a:t>
            </a:r>
            <a:r>
              <a:rPr lang="pt-BR" sz="6600" dirty="0">
                <a:latin typeface="Aftika Bold" panose="00000800000000000000" pitchFamily="2" charset="0"/>
              </a:rPr>
              <a:t>  </a:t>
            </a:r>
          </a:p>
          <a:p>
            <a:pPr marL="0" indent="0">
              <a:buNone/>
            </a:pPr>
            <a:r>
              <a:rPr lang="pt-BR" sz="3500" dirty="0">
                <a:latin typeface="Aftika Bold" panose="00000800000000000000" pitchFamily="2" charset="0"/>
              </a:rPr>
              <a:t>                     	</a:t>
            </a:r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98B18179-B699-A15F-9849-4B1C3A9A1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t="14874" r="33911" b="23859"/>
          <a:stretch>
            <a:fillRect/>
          </a:stretch>
        </p:blipFill>
        <p:spPr bwMode="auto">
          <a:xfrm>
            <a:off x="6891652" y="1739705"/>
            <a:ext cx="2186028" cy="337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Espaço Reservado para Conteúdo 3">
            <a:extLst>
              <a:ext uri="{FF2B5EF4-FFF2-40B4-BE49-F238E27FC236}">
                <a16:creationId xmlns:a16="http://schemas.microsoft.com/office/drawing/2014/main" id="{33E3B7CF-712D-1E7C-BC1F-6E1ECECE2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551" y="1739704"/>
            <a:ext cx="2186028" cy="337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7159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857</Words>
  <Application>Microsoft Office PowerPoint</Application>
  <PresentationFormat>Widescreen</PresentationFormat>
  <Paragraphs>111</Paragraphs>
  <Slides>19</Slides>
  <Notes>1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ＭＳ Ｐゴシック</vt:lpstr>
      <vt:lpstr>Aftika Bold</vt:lpstr>
      <vt:lpstr>Aftika ExtraBold</vt:lpstr>
      <vt:lpstr>Aptos</vt:lpstr>
      <vt:lpstr>Aptos Display</vt:lpstr>
      <vt:lpstr>Arial</vt:lpstr>
      <vt:lpstr>Calibri</vt:lpstr>
      <vt:lpstr>Poppins</vt:lpstr>
      <vt:lpstr>Siemens Sans</vt:lpstr>
      <vt:lpstr>Tema do Office</vt:lpstr>
      <vt:lpstr>Apresentação do PowerPoint</vt:lpstr>
      <vt:lpstr>Motivation</vt:lpstr>
      <vt:lpstr>Motivation</vt:lpstr>
      <vt:lpstr>Objectives</vt:lpstr>
      <vt:lpstr>Estado da Arte</vt:lpstr>
      <vt:lpstr>Methodology</vt:lpstr>
      <vt:lpstr>Equipment setup</vt:lpstr>
      <vt:lpstr>Image  acquisition</vt:lpstr>
      <vt:lpstr>Apresentação do PowerPoint</vt:lpstr>
      <vt:lpstr>Preprocessing</vt:lpstr>
      <vt:lpstr>Tomographic reconstruction</vt:lpstr>
      <vt:lpstr>Tomographic reconstruction – 3D</vt:lpstr>
      <vt:lpstr>3D printing</vt:lpstr>
      <vt:lpstr>Limitations </vt:lpstr>
      <vt:lpstr>Limitations </vt:lpstr>
      <vt:lpstr>Conclusions</vt:lpstr>
      <vt:lpstr>Future steps</vt:lpstr>
      <vt:lpstr>References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Adilton Carneiro</dc:creator>
  <cp:lastModifiedBy>Julio Stein</cp:lastModifiedBy>
  <cp:revision>19</cp:revision>
  <dcterms:created xsi:type="dcterms:W3CDTF">2024-08-02T18:43:59Z</dcterms:created>
  <dcterms:modified xsi:type="dcterms:W3CDTF">2024-09-06T02:24:21Z</dcterms:modified>
</cp:coreProperties>
</file>